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0"/>
  </p:notesMasterIdLst>
  <p:handoutMasterIdLst>
    <p:handoutMasterId r:id="rId11"/>
  </p:handoutMasterIdLst>
  <p:sldIdLst>
    <p:sldId id="679" r:id="rId2"/>
    <p:sldId id="693" r:id="rId3"/>
    <p:sldId id="695" r:id="rId4"/>
    <p:sldId id="699" r:id="rId5"/>
    <p:sldId id="697" r:id="rId6"/>
    <p:sldId id="698" r:id="rId7"/>
    <p:sldId id="701" r:id="rId8"/>
    <p:sldId id="700" r:id="rId9"/>
  </p:sldIdLst>
  <p:sldSz cx="9144000" cy="6858000" type="screen4x3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F1CF"/>
    <a:srgbClr val="A6E092"/>
    <a:srgbClr val="A46DCD"/>
    <a:srgbClr val="FF5050"/>
    <a:srgbClr val="99CCFF"/>
    <a:srgbClr val="7F4343"/>
    <a:srgbClr val="FF9999"/>
    <a:srgbClr val="FFFFCC"/>
    <a:srgbClr val="B45608"/>
    <a:srgbClr val="DA9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485" autoAdjust="0"/>
    <p:restoredTop sz="96947" autoAdjust="0"/>
  </p:normalViewPr>
  <p:slideViewPr>
    <p:cSldViewPr>
      <p:cViewPr>
        <p:scale>
          <a:sx n="100" d="100"/>
          <a:sy n="100" d="100"/>
        </p:scale>
        <p:origin x="-195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33287-7163-436B-99CD-CF6371184B07}" type="doc">
      <dgm:prSet loTypeId="urn:microsoft.com/office/officeart/2005/8/layout/vList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082A69E-47C2-411B-B4CE-FEE44B72D1B5}">
      <dgm:prSet phldrT="[Текст]" custT="1"/>
      <dgm:spPr/>
      <dgm:t>
        <a:bodyPr/>
        <a:lstStyle/>
        <a:p>
          <a:pPr marL="82550" indent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снизить уровень административных барьеров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5B04644-694F-4CC4-A17F-E97EF13078AC}" type="parTrans" cxnId="{E6CE0D75-37A9-4544-A2F6-FC96A4888934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2D566DB-547D-4610-9BD9-4062480FCC64}" type="sibTrans" cxnId="{E6CE0D75-37A9-4544-A2F6-FC96A4888934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B19D9B46-391D-4A89-A6E8-BDDA03220540}">
      <dgm:prSet custT="1"/>
      <dgm:spPr/>
      <dgm:t>
        <a:bodyPr/>
        <a:lstStyle/>
        <a:p>
          <a:pPr marL="82550" indent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обеспечить экономию ресурсов бизнеса и                                                                             средств бюджета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1AC224-B1CA-4028-A7F4-5E163209C77A}" type="parTrans" cxnId="{3BCB0A23-E382-4B7F-9D5A-0C741FA26D31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143100-49C8-4316-9C64-682597AE1C33}" type="sibTrans" cxnId="{3BCB0A23-E382-4B7F-9D5A-0C741FA26D31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F88AB3-4CC4-4F1B-9294-68F667C5A9B7}">
      <dgm:prSet custT="1"/>
      <dgm:spPr/>
      <dgm:t>
        <a:bodyPr/>
        <a:lstStyle/>
        <a:p>
          <a:pPr marL="82550" indent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снизить риски возникновения коррупции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785C00-2BDF-4CAE-851E-286F92FCCCDB}" type="parTrans" cxnId="{3DFA1370-6AC0-42B5-8BB2-434B36E7E75A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5A5101-E1F3-4F45-8007-45B0AB75B96B}" type="sibTrans" cxnId="{3DFA1370-6AC0-42B5-8BB2-434B36E7E75A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A595E6-36F3-4C8A-8035-77C87688D585}">
      <dgm:prSet custT="1"/>
      <dgm:spPr/>
      <dgm:t>
        <a:bodyPr/>
        <a:lstStyle/>
        <a:p>
          <a:pPr marL="82550" indent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снизить уровень избыточного нормотворчества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административного давления на бизнес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0EB1BF-2C5D-4C5D-9321-90997ADD9202}" type="parTrans" cxnId="{0E4C2BCF-FC6E-41D1-B7F5-926F4D6D076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40F2E6-3C6E-44CD-92A3-0BA27F374768}" type="sibTrans" cxnId="{0E4C2BCF-FC6E-41D1-B7F5-926F4D6D076F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DAB3A9-E596-438F-9717-427E11AEBCE3}">
      <dgm:prSet custT="1"/>
      <dgm:spPr/>
      <dgm:t>
        <a:bodyPr/>
        <a:lstStyle/>
        <a:p>
          <a:pPr marL="82550" indent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улучшить предпринимательский и                                                     инвестиционный климат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7EC4A0-B4DD-4306-A2BB-5B3022EF6CF2}" type="parTrans" cxnId="{CACED032-4F53-46AE-88BF-25BB0F0489A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BB92FC-CD84-4A3B-83F1-837197C34928}" type="sibTrans" cxnId="{CACED032-4F53-46AE-88BF-25BB0F0489A3}">
      <dgm:prSet/>
      <dgm:spPr/>
      <dgm:t>
        <a:bodyPr/>
        <a:lstStyle/>
        <a:p>
          <a:endParaRPr lang="ru-RU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7CA113-4EFF-4475-A60D-8511C4844A5C}" type="pres">
      <dgm:prSet presAssocID="{71233287-7163-436B-99CD-CF6371184B0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48195C-C746-4D7E-BD51-7CDFAB1DBCE4}" type="pres">
      <dgm:prSet presAssocID="{E082A69E-47C2-411B-B4CE-FEE44B72D1B5}" presName="comp" presStyleCnt="0"/>
      <dgm:spPr/>
    </dgm:pt>
    <dgm:pt modelId="{328B3345-6FFD-4F1A-83D9-7B62A8298839}" type="pres">
      <dgm:prSet presAssocID="{E082A69E-47C2-411B-B4CE-FEE44B72D1B5}" presName="box" presStyleLbl="node1" presStyleIdx="0" presStyleCnt="5"/>
      <dgm:spPr/>
      <dgm:t>
        <a:bodyPr/>
        <a:lstStyle/>
        <a:p>
          <a:endParaRPr lang="ru-RU"/>
        </a:p>
      </dgm:t>
    </dgm:pt>
    <dgm:pt modelId="{C8DD6808-8E8A-4DFF-B09C-FA89CBA43190}" type="pres">
      <dgm:prSet presAssocID="{E082A69E-47C2-411B-B4CE-FEE44B72D1B5}" presName="img" presStyleLbl="fgImgPlace1" presStyleIdx="0" presStyleCnt="5"/>
      <dgm:spPr>
        <a:blipFill>
          <a:blip xmlns:r="http://schemas.openxmlformats.org/officeDocument/2006/relationships" r:embed="rId1">
            <a:extLst/>
          </a:blip>
          <a:srcRect/>
          <a:stretch>
            <a:fillRect t="-34000" b="-34000"/>
          </a:stretch>
        </a:blipFill>
      </dgm:spPr>
      <dgm:t>
        <a:bodyPr/>
        <a:lstStyle/>
        <a:p>
          <a:endParaRPr lang="ru-RU"/>
        </a:p>
      </dgm:t>
    </dgm:pt>
    <dgm:pt modelId="{A3A79042-49AF-410B-B5B4-D9395FDDC0B7}" type="pres">
      <dgm:prSet presAssocID="{E082A69E-47C2-411B-B4CE-FEE44B72D1B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6BA726-AF5E-4D89-882C-6142480C6D5A}" type="pres">
      <dgm:prSet presAssocID="{F2D566DB-547D-4610-9BD9-4062480FCC64}" presName="spacer" presStyleCnt="0"/>
      <dgm:spPr/>
    </dgm:pt>
    <dgm:pt modelId="{170D4FEB-8AA8-44CC-97D1-91F333881F90}" type="pres">
      <dgm:prSet presAssocID="{B19D9B46-391D-4A89-A6E8-BDDA03220540}" presName="comp" presStyleCnt="0"/>
      <dgm:spPr/>
    </dgm:pt>
    <dgm:pt modelId="{106CBB7B-72FA-4A35-A955-449FA71E1F97}" type="pres">
      <dgm:prSet presAssocID="{B19D9B46-391D-4A89-A6E8-BDDA03220540}" presName="box" presStyleLbl="node1" presStyleIdx="1" presStyleCnt="5"/>
      <dgm:spPr/>
      <dgm:t>
        <a:bodyPr/>
        <a:lstStyle/>
        <a:p>
          <a:endParaRPr lang="ru-RU"/>
        </a:p>
      </dgm:t>
    </dgm:pt>
    <dgm:pt modelId="{2C265B63-D7CC-4BDA-A1CB-26417511A3F2}" type="pres">
      <dgm:prSet presAssocID="{B19D9B46-391D-4A89-A6E8-BDDA03220540}" presName="img" presStyleLbl="fgImgPlace1" presStyleIdx="1" presStyleCnt="5"/>
      <dgm:spPr>
        <a:blipFill>
          <a:blip xmlns:r="http://schemas.openxmlformats.org/officeDocument/2006/relationships" r:embed="rId2">
            <a:extLst/>
          </a:blip>
          <a:srcRect/>
          <a:stretch>
            <a:fillRect t="-25000" b="-25000"/>
          </a:stretch>
        </a:blipFill>
      </dgm:spPr>
      <dgm:t>
        <a:bodyPr/>
        <a:lstStyle/>
        <a:p>
          <a:endParaRPr lang="ru-RU"/>
        </a:p>
      </dgm:t>
    </dgm:pt>
    <dgm:pt modelId="{72879318-8A1D-46E9-9F55-A85396A9BEA9}" type="pres">
      <dgm:prSet presAssocID="{B19D9B46-391D-4A89-A6E8-BDDA0322054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A7619-E4EB-4D66-BF65-F6393EE7373E}" type="pres">
      <dgm:prSet presAssocID="{4B143100-49C8-4316-9C64-682597AE1C33}" presName="spacer" presStyleCnt="0"/>
      <dgm:spPr/>
    </dgm:pt>
    <dgm:pt modelId="{57963A03-9831-48E2-907A-0908837F7CDD}" type="pres">
      <dgm:prSet presAssocID="{81F88AB3-4CC4-4F1B-9294-68F667C5A9B7}" presName="comp" presStyleCnt="0"/>
      <dgm:spPr/>
    </dgm:pt>
    <dgm:pt modelId="{6C71DC4E-5250-4C4C-8F56-F126DB88FC17}" type="pres">
      <dgm:prSet presAssocID="{81F88AB3-4CC4-4F1B-9294-68F667C5A9B7}" presName="box" presStyleLbl="node1" presStyleIdx="2" presStyleCnt="5"/>
      <dgm:spPr/>
      <dgm:t>
        <a:bodyPr/>
        <a:lstStyle/>
        <a:p>
          <a:endParaRPr lang="ru-RU"/>
        </a:p>
      </dgm:t>
    </dgm:pt>
    <dgm:pt modelId="{CC2E94C6-DE4B-4FF1-9180-499BB65F45DB}" type="pres">
      <dgm:prSet presAssocID="{81F88AB3-4CC4-4F1B-9294-68F667C5A9B7}" presName="img" presStyleLbl="fgImgPlace1" presStyleIdx="2" presStyleCnt="5"/>
      <dgm:spPr>
        <a:blipFill>
          <a:blip xmlns:r="http://schemas.openxmlformats.org/officeDocument/2006/relationships" r:embed="rId3">
            <a:extLst/>
          </a:blip>
          <a:srcRect/>
          <a:stretch>
            <a:fillRect t="-29000" b="-29000"/>
          </a:stretch>
        </a:blipFill>
      </dgm:spPr>
    </dgm:pt>
    <dgm:pt modelId="{08EBAB1D-7CEE-4364-A3AE-063BC331E1F9}" type="pres">
      <dgm:prSet presAssocID="{81F88AB3-4CC4-4F1B-9294-68F667C5A9B7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4AEAE-55FB-4649-A717-7ED99C40FBF7}" type="pres">
      <dgm:prSet presAssocID="{F35A5101-E1F3-4F45-8007-45B0AB75B96B}" presName="spacer" presStyleCnt="0"/>
      <dgm:spPr/>
    </dgm:pt>
    <dgm:pt modelId="{C2E6A032-E0B6-4F83-B22A-18DBAFC437FD}" type="pres">
      <dgm:prSet presAssocID="{98A595E6-36F3-4C8A-8035-77C87688D585}" presName="comp" presStyleCnt="0"/>
      <dgm:spPr/>
    </dgm:pt>
    <dgm:pt modelId="{BAF840CF-9026-4C20-B1B8-053B8C09B37B}" type="pres">
      <dgm:prSet presAssocID="{98A595E6-36F3-4C8A-8035-77C87688D585}" presName="box" presStyleLbl="node1" presStyleIdx="3" presStyleCnt="5"/>
      <dgm:spPr/>
      <dgm:t>
        <a:bodyPr/>
        <a:lstStyle/>
        <a:p>
          <a:endParaRPr lang="ru-RU"/>
        </a:p>
      </dgm:t>
    </dgm:pt>
    <dgm:pt modelId="{8F3B11CD-52CE-4CAD-ACD7-6E957FAE7F9D}" type="pres">
      <dgm:prSet presAssocID="{98A595E6-36F3-4C8A-8035-77C87688D585}" presName="img" presStyleLbl="fgImgPlace1" presStyleIdx="3" presStyleCnt="5"/>
      <dgm:spPr>
        <a:blipFill>
          <a:blip xmlns:r="http://schemas.openxmlformats.org/officeDocument/2006/relationships" r:embed="rId4" cstate="print">
            <a:extLst/>
          </a:blip>
          <a:srcRect/>
          <a:stretch>
            <a:fillRect t="-25000" b="-25000"/>
          </a:stretch>
        </a:blipFill>
      </dgm:spPr>
    </dgm:pt>
    <dgm:pt modelId="{8AB2FE1B-A6F5-40B0-A9CD-A305325A8159}" type="pres">
      <dgm:prSet presAssocID="{98A595E6-36F3-4C8A-8035-77C87688D58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CC35E-8975-4797-81CA-2A96B6573AC5}" type="pres">
      <dgm:prSet presAssocID="{A940F2E6-3C6E-44CD-92A3-0BA27F374768}" presName="spacer" presStyleCnt="0"/>
      <dgm:spPr/>
    </dgm:pt>
    <dgm:pt modelId="{2FC87427-9ACF-4ECA-8B54-654CDCC217C7}" type="pres">
      <dgm:prSet presAssocID="{A9DAB3A9-E596-438F-9717-427E11AEBCE3}" presName="comp" presStyleCnt="0"/>
      <dgm:spPr/>
    </dgm:pt>
    <dgm:pt modelId="{3AD0FD2F-AFE3-465E-AC36-E6E459657227}" type="pres">
      <dgm:prSet presAssocID="{A9DAB3A9-E596-438F-9717-427E11AEBCE3}" presName="box" presStyleLbl="node1" presStyleIdx="4" presStyleCnt="5"/>
      <dgm:spPr/>
      <dgm:t>
        <a:bodyPr/>
        <a:lstStyle/>
        <a:p>
          <a:endParaRPr lang="ru-RU"/>
        </a:p>
      </dgm:t>
    </dgm:pt>
    <dgm:pt modelId="{BE942B77-E24E-4009-95E1-EC7AE7AC5BEF}" type="pres">
      <dgm:prSet presAssocID="{A9DAB3A9-E596-438F-9717-427E11AEBCE3}" presName="img" presStyleLbl="fgImgPlace1" presStyleIdx="4" presStyleCnt="5"/>
      <dgm:spPr>
        <a:blipFill>
          <a:blip xmlns:r="http://schemas.openxmlformats.org/officeDocument/2006/relationships" r:embed="rId5" cstate="print">
            <a:extLst/>
          </a:blip>
          <a:srcRect/>
          <a:stretch>
            <a:fillRect t="-22000" b="-22000"/>
          </a:stretch>
        </a:blipFill>
      </dgm:spPr>
    </dgm:pt>
    <dgm:pt modelId="{DA4852EA-EBF8-432E-9B64-6973DA2D3147}" type="pres">
      <dgm:prSet presAssocID="{A9DAB3A9-E596-438F-9717-427E11AEBCE3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ED032-4F53-46AE-88BF-25BB0F0489A3}" srcId="{71233287-7163-436B-99CD-CF6371184B07}" destId="{A9DAB3A9-E596-438F-9717-427E11AEBCE3}" srcOrd="4" destOrd="0" parTransId="{957EC4A0-B4DD-4306-A2BB-5B3022EF6CF2}" sibTransId="{58BB92FC-CD84-4A3B-83F1-837197C34928}"/>
    <dgm:cxn modelId="{0531E585-6004-43AC-9159-FEB3FE3EC4ED}" type="presOf" srcId="{A9DAB3A9-E596-438F-9717-427E11AEBCE3}" destId="{DA4852EA-EBF8-432E-9B64-6973DA2D3147}" srcOrd="1" destOrd="0" presId="urn:microsoft.com/office/officeart/2005/8/layout/vList4"/>
    <dgm:cxn modelId="{4FEEB739-C1AA-4D21-BC03-B4E3E9AE9490}" type="presOf" srcId="{81F88AB3-4CC4-4F1B-9294-68F667C5A9B7}" destId="{08EBAB1D-7CEE-4364-A3AE-063BC331E1F9}" srcOrd="1" destOrd="0" presId="urn:microsoft.com/office/officeart/2005/8/layout/vList4"/>
    <dgm:cxn modelId="{3BCB0A23-E382-4B7F-9D5A-0C741FA26D31}" srcId="{71233287-7163-436B-99CD-CF6371184B07}" destId="{B19D9B46-391D-4A89-A6E8-BDDA03220540}" srcOrd="1" destOrd="0" parTransId="{DC1AC224-B1CA-4028-A7F4-5E163209C77A}" sibTransId="{4B143100-49C8-4316-9C64-682597AE1C33}"/>
    <dgm:cxn modelId="{0E4C2BCF-FC6E-41D1-B7F5-926F4D6D076F}" srcId="{71233287-7163-436B-99CD-CF6371184B07}" destId="{98A595E6-36F3-4C8A-8035-77C87688D585}" srcOrd="3" destOrd="0" parTransId="{CE0EB1BF-2C5D-4C5D-9321-90997ADD9202}" sibTransId="{A940F2E6-3C6E-44CD-92A3-0BA27F374768}"/>
    <dgm:cxn modelId="{49FB304C-1C6A-499F-9C4B-9D83900DC084}" type="presOf" srcId="{71233287-7163-436B-99CD-CF6371184B07}" destId="{227CA113-4EFF-4475-A60D-8511C4844A5C}" srcOrd="0" destOrd="0" presId="urn:microsoft.com/office/officeart/2005/8/layout/vList4"/>
    <dgm:cxn modelId="{47E33BB2-B938-46CF-89A0-1FDC717C5E95}" type="presOf" srcId="{E082A69E-47C2-411B-B4CE-FEE44B72D1B5}" destId="{A3A79042-49AF-410B-B5B4-D9395FDDC0B7}" srcOrd="1" destOrd="0" presId="urn:microsoft.com/office/officeart/2005/8/layout/vList4"/>
    <dgm:cxn modelId="{5DD4DE8A-088D-4D88-81B4-6F261665C729}" type="presOf" srcId="{E082A69E-47C2-411B-B4CE-FEE44B72D1B5}" destId="{328B3345-6FFD-4F1A-83D9-7B62A8298839}" srcOrd="0" destOrd="0" presId="urn:microsoft.com/office/officeart/2005/8/layout/vList4"/>
    <dgm:cxn modelId="{E6CE0D75-37A9-4544-A2F6-FC96A4888934}" srcId="{71233287-7163-436B-99CD-CF6371184B07}" destId="{E082A69E-47C2-411B-B4CE-FEE44B72D1B5}" srcOrd="0" destOrd="0" parTransId="{85B04644-694F-4CC4-A17F-E97EF13078AC}" sibTransId="{F2D566DB-547D-4610-9BD9-4062480FCC64}"/>
    <dgm:cxn modelId="{1415F197-BFFE-49EF-B7A9-521C122083CF}" type="presOf" srcId="{98A595E6-36F3-4C8A-8035-77C87688D585}" destId="{8AB2FE1B-A6F5-40B0-A9CD-A305325A8159}" srcOrd="1" destOrd="0" presId="urn:microsoft.com/office/officeart/2005/8/layout/vList4"/>
    <dgm:cxn modelId="{03902A1D-5AD2-40D8-BAE3-8863278681D8}" type="presOf" srcId="{98A595E6-36F3-4C8A-8035-77C87688D585}" destId="{BAF840CF-9026-4C20-B1B8-053B8C09B37B}" srcOrd="0" destOrd="0" presId="urn:microsoft.com/office/officeart/2005/8/layout/vList4"/>
    <dgm:cxn modelId="{3DFA1370-6AC0-42B5-8BB2-434B36E7E75A}" srcId="{71233287-7163-436B-99CD-CF6371184B07}" destId="{81F88AB3-4CC4-4F1B-9294-68F667C5A9B7}" srcOrd="2" destOrd="0" parTransId="{91785C00-2BDF-4CAE-851E-286F92FCCCDB}" sibTransId="{F35A5101-E1F3-4F45-8007-45B0AB75B96B}"/>
    <dgm:cxn modelId="{53B704E4-417C-466B-B7BF-B229CBCC69B6}" type="presOf" srcId="{A9DAB3A9-E596-438F-9717-427E11AEBCE3}" destId="{3AD0FD2F-AFE3-465E-AC36-E6E459657227}" srcOrd="0" destOrd="0" presId="urn:microsoft.com/office/officeart/2005/8/layout/vList4"/>
    <dgm:cxn modelId="{C17DA242-153F-4574-8551-84A00848F040}" type="presOf" srcId="{B19D9B46-391D-4A89-A6E8-BDDA03220540}" destId="{106CBB7B-72FA-4A35-A955-449FA71E1F97}" srcOrd="0" destOrd="0" presId="urn:microsoft.com/office/officeart/2005/8/layout/vList4"/>
    <dgm:cxn modelId="{C47A78BE-D5A1-42B2-92E2-8B0F13FD2D58}" type="presOf" srcId="{B19D9B46-391D-4A89-A6E8-BDDA03220540}" destId="{72879318-8A1D-46E9-9F55-A85396A9BEA9}" srcOrd="1" destOrd="0" presId="urn:microsoft.com/office/officeart/2005/8/layout/vList4"/>
    <dgm:cxn modelId="{FD20AF5B-5518-45BB-B6FD-28F502F4D045}" type="presOf" srcId="{81F88AB3-4CC4-4F1B-9294-68F667C5A9B7}" destId="{6C71DC4E-5250-4C4C-8F56-F126DB88FC17}" srcOrd="0" destOrd="0" presId="urn:microsoft.com/office/officeart/2005/8/layout/vList4"/>
    <dgm:cxn modelId="{C3ACC5DC-0BAE-4B33-B8BA-962E27DFB1CC}" type="presParOf" srcId="{227CA113-4EFF-4475-A60D-8511C4844A5C}" destId="{8C48195C-C746-4D7E-BD51-7CDFAB1DBCE4}" srcOrd="0" destOrd="0" presId="urn:microsoft.com/office/officeart/2005/8/layout/vList4"/>
    <dgm:cxn modelId="{73503F96-E11D-41EC-A295-2AADB5824DE3}" type="presParOf" srcId="{8C48195C-C746-4D7E-BD51-7CDFAB1DBCE4}" destId="{328B3345-6FFD-4F1A-83D9-7B62A8298839}" srcOrd="0" destOrd="0" presId="urn:microsoft.com/office/officeart/2005/8/layout/vList4"/>
    <dgm:cxn modelId="{618515B5-91BB-4B0D-B626-409E6B24B0B0}" type="presParOf" srcId="{8C48195C-C746-4D7E-BD51-7CDFAB1DBCE4}" destId="{C8DD6808-8E8A-4DFF-B09C-FA89CBA43190}" srcOrd="1" destOrd="0" presId="urn:microsoft.com/office/officeart/2005/8/layout/vList4"/>
    <dgm:cxn modelId="{DEF5276C-7EFE-4B96-A74F-5E331A13B0AE}" type="presParOf" srcId="{8C48195C-C746-4D7E-BD51-7CDFAB1DBCE4}" destId="{A3A79042-49AF-410B-B5B4-D9395FDDC0B7}" srcOrd="2" destOrd="0" presId="urn:microsoft.com/office/officeart/2005/8/layout/vList4"/>
    <dgm:cxn modelId="{3C8C7A2A-C9D9-48BB-BA3E-FDEABC08EC15}" type="presParOf" srcId="{227CA113-4EFF-4475-A60D-8511C4844A5C}" destId="{B16BA726-AF5E-4D89-882C-6142480C6D5A}" srcOrd="1" destOrd="0" presId="urn:microsoft.com/office/officeart/2005/8/layout/vList4"/>
    <dgm:cxn modelId="{512D7FA0-DBCD-408D-B93F-7116C99683C1}" type="presParOf" srcId="{227CA113-4EFF-4475-A60D-8511C4844A5C}" destId="{170D4FEB-8AA8-44CC-97D1-91F333881F90}" srcOrd="2" destOrd="0" presId="urn:microsoft.com/office/officeart/2005/8/layout/vList4"/>
    <dgm:cxn modelId="{AD4BE7B1-A957-4459-A582-45AE4D86C669}" type="presParOf" srcId="{170D4FEB-8AA8-44CC-97D1-91F333881F90}" destId="{106CBB7B-72FA-4A35-A955-449FA71E1F97}" srcOrd="0" destOrd="0" presId="urn:microsoft.com/office/officeart/2005/8/layout/vList4"/>
    <dgm:cxn modelId="{114419EC-6D36-44D8-BFBC-F7A00DC8B684}" type="presParOf" srcId="{170D4FEB-8AA8-44CC-97D1-91F333881F90}" destId="{2C265B63-D7CC-4BDA-A1CB-26417511A3F2}" srcOrd="1" destOrd="0" presId="urn:microsoft.com/office/officeart/2005/8/layout/vList4"/>
    <dgm:cxn modelId="{2704699A-AD17-420C-9737-9ABA7ABA12F4}" type="presParOf" srcId="{170D4FEB-8AA8-44CC-97D1-91F333881F90}" destId="{72879318-8A1D-46E9-9F55-A85396A9BEA9}" srcOrd="2" destOrd="0" presId="urn:microsoft.com/office/officeart/2005/8/layout/vList4"/>
    <dgm:cxn modelId="{B7EDF5EE-FA55-48C8-AF09-AB4F0C04299C}" type="presParOf" srcId="{227CA113-4EFF-4475-A60D-8511C4844A5C}" destId="{9FAA7619-E4EB-4D66-BF65-F6393EE7373E}" srcOrd="3" destOrd="0" presId="urn:microsoft.com/office/officeart/2005/8/layout/vList4"/>
    <dgm:cxn modelId="{199DC4AD-B289-45F2-82C2-A360743DDD10}" type="presParOf" srcId="{227CA113-4EFF-4475-A60D-8511C4844A5C}" destId="{57963A03-9831-48E2-907A-0908837F7CDD}" srcOrd="4" destOrd="0" presId="urn:microsoft.com/office/officeart/2005/8/layout/vList4"/>
    <dgm:cxn modelId="{A92B80E7-82DE-4A92-8A10-A42BE79D60CC}" type="presParOf" srcId="{57963A03-9831-48E2-907A-0908837F7CDD}" destId="{6C71DC4E-5250-4C4C-8F56-F126DB88FC17}" srcOrd="0" destOrd="0" presId="urn:microsoft.com/office/officeart/2005/8/layout/vList4"/>
    <dgm:cxn modelId="{9422EBFD-A205-4970-815A-3CE6FA917928}" type="presParOf" srcId="{57963A03-9831-48E2-907A-0908837F7CDD}" destId="{CC2E94C6-DE4B-4FF1-9180-499BB65F45DB}" srcOrd="1" destOrd="0" presId="urn:microsoft.com/office/officeart/2005/8/layout/vList4"/>
    <dgm:cxn modelId="{FD90ABE7-2D9F-4234-8CD1-3905C0068BC1}" type="presParOf" srcId="{57963A03-9831-48E2-907A-0908837F7CDD}" destId="{08EBAB1D-7CEE-4364-A3AE-063BC331E1F9}" srcOrd="2" destOrd="0" presId="urn:microsoft.com/office/officeart/2005/8/layout/vList4"/>
    <dgm:cxn modelId="{7ECD64AF-D7F3-4570-A33E-9FC92271BD55}" type="presParOf" srcId="{227CA113-4EFF-4475-A60D-8511C4844A5C}" destId="{9EC4AEAE-55FB-4649-A717-7ED99C40FBF7}" srcOrd="5" destOrd="0" presId="urn:microsoft.com/office/officeart/2005/8/layout/vList4"/>
    <dgm:cxn modelId="{5B644ED6-36AD-4070-ADC6-31941A541583}" type="presParOf" srcId="{227CA113-4EFF-4475-A60D-8511C4844A5C}" destId="{C2E6A032-E0B6-4F83-B22A-18DBAFC437FD}" srcOrd="6" destOrd="0" presId="urn:microsoft.com/office/officeart/2005/8/layout/vList4"/>
    <dgm:cxn modelId="{AA70ACA9-41BE-4286-860F-D56D1DBD8D25}" type="presParOf" srcId="{C2E6A032-E0B6-4F83-B22A-18DBAFC437FD}" destId="{BAF840CF-9026-4C20-B1B8-053B8C09B37B}" srcOrd="0" destOrd="0" presId="urn:microsoft.com/office/officeart/2005/8/layout/vList4"/>
    <dgm:cxn modelId="{C3F155CC-520F-4A5F-8CA6-210DA11CA2A1}" type="presParOf" srcId="{C2E6A032-E0B6-4F83-B22A-18DBAFC437FD}" destId="{8F3B11CD-52CE-4CAD-ACD7-6E957FAE7F9D}" srcOrd="1" destOrd="0" presId="urn:microsoft.com/office/officeart/2005/8/layout/vList4"/>
    <dgm:cxn modelId="{8352F594-4255-48CB-B86E-375E5952D2A7}" type="presParOf" srcId="{C2E6A032-E0B6-4F83-B22A-18DBAFC437FD}" destId="{8AB2FE1B-A6F5-40B0-A9CD-A305325A8159}" srcOrd="2" destOrd="0" presId="urn:microsoft.com/office/officeart/2005/8/layout/vList4"/>
    <dgm:cxn modelId="{D03ECBE8-3CB9-4310-96BC-41ED749572D1}" type="presParOf" srcId="{227CA113-4EFF-4475-A60D-8511C4844A5C}" destId="{602CC35E-8975-4797-81CA-2A96B6573AC5}" srcOrd="7" destOrd="0" presId="urn:microsoft.com/office/officeart/2005/8/layout/vList4"/>
    <dgm:cxn modelId="{95B26EC5-7B1A-41DD-9216-744D4E87EEC1}" type="presParOf" srcId="{227CA113-4EFF-4475-A60D-8511C4844A5C}" destId="{2FC87427-9ACF-4ECA-8B54-654CDCC217C7}" srcOrd="8" destOrd="0" presId="urn:microsoft.com/office/officeart/2005/8/layout/vList4"/>
    <dgm:cxn modelId="{7EEF3487-9CC7-490B-B702-6D5F9F38441C}" type="presParOf" srcId="{2FC87427-9ACF-4ECA-8B54-654CDCC217C7}" destId="{3AD0FD2F-AFE3-465E-AC36-E6E459657227}" srcOrd="0" destOrd="0" presId="urn:microsoft.com/office/officeart/2005/8/layout/vList4"/>
    <dgm:cxn modelId="{B4AB051E-3F59-4AC7-9BA2-B623A22795DC}" type="presParOf" srcId="{2FC87427-9ACF-4ECA-8B54-654CDCC217C7}" destId="{BE942B77-E24E-4009-95E1-EC7AE7AC5BEF}" srcOrd="1" destOrd="0" presId="urn:microsoft.com/office/officeart/2005/8/layout/vList4"/>
    <dgm:cxn modelId="{4D79AD47-3CEC-492E-863F-8390826F0678}" type="presParOf" srcId="{2FC87427-9ACF-4ECA-8B54-654CDCC217C7}" destId="{DA4852EA-EBF8-432E-9B64-6973DA2D314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B3345-6FFD-4F1A-83D9-7B62A8298839}">
      <dsp:nvSpPr>
        <dsp:cNvPr id="0" name=""/>
        <dsp:cNvSpPr/>
      </dsp:nvSpPr>
      <dsp:spPr>
        <a:xfrm>
          <a:off x="0" y="0"/>
          <a:ext cx="8640960" cy="959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255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снизить уровень административных барьеров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1824137" y="0"/>
        <a:ext cx="6816822" cy="959450"/>
      </dsp:txXfrm>
    </dsp:sp>
    <dsp:sp modelId="{C8DD6808-8E8A-4DFF-B09C-FA89CBA43190}">
      <dsp:nvSpPr>
        <dsp:cNvPr id="0" name=""/>
        <dsp:cNvSpPr/>
      </dsp:nvSpPr>
      <dsp:spPr>
        <a:xfrm>
          <a:off x="95945" y="95945"/>
          <a:ext cx="1728192" cy="767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/>
          </a:blip>
          <a:srcRect/>
          <a:stretch>
            <a:fillRect t="-34000" b="-3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06CBB7B-72FA-4A35-A955-449FA71E1F97}">
      <dsp:nvSpPr>
        <dsp:cNvPr id="0" name=""/>
        <dsp:cNvSpPr/>
      </dsp:nvSpPr>
      <dsp:spPr>
        <a:xfrm>
          <a:off x="0" y="1055395"/>
          <a:ext cx="8640960" cy="959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255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обеспечить экономию ресурсов бизнеса и                                                                             средств бюджета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4137" y="1055395"/>
        <a:ext cx="6816822" cy="959450"/>
      </dsp:txXfrm>
    </dsp:sp>
    <dsp:sp modelId="{2C265B63-D7CC-4BDA-A1CB-26417511A3F2}">
      <dsp:nvSpPr>
        <dsp:cNvPr id="0" name=""/>
        <dsp:cNvSpPr/>
      </dsp:nvSpPr>
      <dsp:spPr>
        <a:xfrm>
          <a:off x="95945" y="1151340"/>
          <a:ext cx="1728192" cy="767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/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71DC4E-5250-4C4C-8F56-F126DB88FC17}">
      <dsp:nvSpPr>
        <dsp:cNvPr id="0" name=""/>
        <dsp:cNvSpPr/>
      </dsp:nvSpPr>
      <dsp:spPr>
        <a:xfrm>
          <a:off x="0" y="2110790"/>
          <a:ext cx="8640960" cy="959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255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снизить риски возникновения коррупции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4137" y="2110790"/>
        <a:ext cx="6816822" cy="959450"/>
      </dsp:txXfrm>
    </dsp:sp>
    <dsp:sp modelId="{CC2E94C6-DE4B-4FF1-9180-499BB65F45DB}">
      <dsp:nvSpPr>
        <dsp:cNvPr id="0" name=""/>
        <dsp:cNvSpPr/>
      </dsp:nvSpPr>
      <dsp:spPr>
        <a:xfrm>
          <a:off x="95945" y="2206735"/>
          <a:ext cx="1728192" cy="767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/>
          </a:blip>
          <a:srcRect/>
          <a:stretch>
            <a:fillRect t="-29000" b="-2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AF840CF-9026-4C20-B1B8-053B8C09B37B}">
      <dsp:nvSpPr>
        <dsp:cNvPr id="0" name=""/>
        <dsp:cNvSpPr/>
      </dsp:nvSpPr>
      <dsp:spPr>
        <a:xfrm>
          <a:off x="0" y="3166186"/>
          <a:ext cx="8640960" cy="959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255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снизить уровень избыточного нормотворчества </a:t>
          </a:r>
          <a:b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административного давления на бизнес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4137" y="3166186"/>
        <a:ext cx="6816822" cy="959450"/>
      </dsp:txXfrm>
    </dsp:sp>
    <dsp:sp modelId="{8F3B11CD-52CE-4CAD-ACD7-6E957FAE7F9D}">
      <dsp:nvSpPr>
        <dsp:cNvPr id="0" name=""/>
        <dsp:cNvSpPr/>
      </dsp:nvSpPr>
      <dsp:spPr>
        <a:xfrm>
          <a:off x="95945" y="3262131"/>
          <a:ext cx="1728192" cy="767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/>
          </a:blip>
          <a:srcRect/>
          <a:stretch>
            <a:fillRect t="-25000" b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D0FD2F-AFE3-465E-AC36-E6E459657227}">
      <dsp:nvSpPr>
        <dsp:cNvPr id="0" name=""/>
        <dsp:cNvSpPr/>
      </dsp:nvSpPr>
      <dsp:spPr>
        <a:xfrm>
          <a:off x="0" y="4221581"/>
          <a:ext cx="8640960" cy="9594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8255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улучшить предпринимательский и                                                     инвестиционный климат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4137" y="4221581"/>
        <a:ext cx="6816822" cy="959450"/>
      </dsp:txXfrm>
    </dsp:sp>
    <dsp:sp modelId="{BE942B77-E24E-4009-95E1-EC7AE7AC5BEF}">
      <dsp:nvSpPr>
        <dsp:cNvPr id="0" name=""/>
        <dsp:cNvSpPr/>
      </dsp:nvSpPr>
      <dsp:spPr>
        <a:xfrm>
          <a:off x="95945" y="4317526"/>
          <a:ext cx="1728192" cy="76756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/>
          </a:blip>
          <a:srcRect/>
          <a:stretch>
            <a:fillRect t="-22000" b="-2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47" y="0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47" y="6456218"/>
            <a:ext cx="4301806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47" y="0"/>
            <a:ext cx="4301806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16.03.2017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218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47" y="6456218"/>
            <a:ext cx="4301806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16.03.2017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827583" y="2060848"/>
            <a:ext cx="77768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ОЦЕНКА РЕГУЛИРУЮЩЕГО ВОЗДЕЙСТВИЯ В МУНИЦИПАЛЬНЫХ РАЙОНОВ И ГОРОДСКИХ ОКРУГАХ РЕСПУБЛИКИ БАШКОРТОСТАН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351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ЭКОНОМИЧЕСКОГО </a:t>
            </a:r>
            <a:b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67572"/>
            <a:ext cx="4316662" cy="2213756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572000" y="4293096"/>
            <a:ext cx="4316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Мизонова </a:t>
            </a:r>
          </a:p>
          <a:p>
            <a:pPr algn="ctr" eaLnBrk="1" hangingPunct="1"/>
            <a:r>
              <a:rPr lang="ru-RU" b="1" dirty="0" smtClean="0">
                <a:solidFill>
                  <a:schemeClr val="tx2"/>
                </a:solidFill>
                <a:latin typeface="Arial" charset="0"/>
              </a:rPr>
              <a:t>Людмила Вячеславовна</a:t>
            </a:r>
            <a:endParaRPr lang="ru-RU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004048" y="5374332"/>
            <a:ext cx="38846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ЗАМЕСТИТЕЛЬ МИНИСТРА ЭКОНОМИЧЕСКОГО РАЗВИТИЯ РЕСПУБЛИКИ БАШКОРТОСТАН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6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4242"/>
            <a:ext cx="9156828" cy="707886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ИЗМЕНЕНИЯ В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ЗАКОН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БАШКОРТОСТАН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«О МЕСТНОМ САМОУПРАВЛЕНИИ В РЕСПУБЛИКЕ БАШКОРТОСТАН»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5314" y="1016997"/>
            <a:ext cx="1068278" cy="969350"/>
            <a:chOff x="340363" y="1120152"/>
            <a:chExt cx="1459862" cy="135167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" name="AutoShape 3"/>
            <p:cNvSpPr>
              <a:spLocks noChangeArrowheads="1"/>
            </p:cNvSpPr>
            <p:nvPr/>
          </p:nvSpPr>
          <p:spPr bwMode="gray">
            <a:xfrm>
              <a:off x="876788" y="1120152"/>
              <a:ext cx="923437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7" name="Блок-схема: узел 6"/>
              <p:cNvSpPr/>
              <p:nvPr/>
            </p:nvSpPr>
            <p:spPr>
              <a:xfrm>
                <a:off x="-1245245" y="404664"/>
                <a:ext cx="1245245" cy="1198083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Блок-схема: узел 7"/>
              <p:cNvSpPr/>
              <p:nvPr/>
            </p:nvSpPr>
            <p:spPr>
              <a:xfrm>
                <a:off x="-1112668" y="526926"/>
                <a:ext cx="980088" cy="953558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609359" y="1421168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2800" dirty="0"/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1403648" y="1114564"/>
            <a:ext cx="7488832" cy="774217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УВЕРЖДЕНЫ КРИТЕРИИ ВКЛЮЧЕНИЯ МО РБ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ПЕРЕЧЕНЬ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44081" y="2144584"/>
            <a:ext cx="6770113" cy="7083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численность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постоянного населения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превышает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35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чел.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44080" y="2996580"/>
            <a:ext cx="6736371" cy="6484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количество субъектов предпринимательской деятельности превышает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ед.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10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 чел.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34138" y="3757258"/>
            <a:ext cx="6770115" cy="6078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ЗАТО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34138" y="4509120"/>
            <a:ext cx="6770115" cy="6168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ОМСУ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наделены отдельными государственными полномочиями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205314" y="5304230"/>
            <a:ext cx="1068278" cy="969350"/>
            <a:chOff x="340363" y="1120152"/>
            <a:chExt cx="1459862" cy="1351678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5" name="AutoShape 3"/>
            <p:cNvSpPr>
              <a:spLocks noChangeArrowheads="1"/>
            </p:cNvSpPr>
            <p:nvPr/>
          </p:nvSpPr>
          <p:spPr bwMode="gray">
            <a:xfrm>
              <a:off x="876788" y="1120152"/>
              <a:ext cx="923437" cy="1351678"/>
            </a:xfrm>
            <a:prstGeom prst="rightArrow">
              <a:avLst>
                <a:gd name="adj1" fmla="val 78241"/>
                <a:gd name="adj2" fmla="val 63088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340363" y="1270034"/>
              <a:ext cx="1068278" cy="1047229"/>
              <a:chOff x="-1245245" y="404664"/>
              <a:chExt cx="1245245" cy="1198083"/>
            </a:xfrm>
          </p:grpSpPr>
          <p:sp>
            <p:nvSpPr>
              <p:cNvPr id="18" name="Блок-схема: узел 17"/>
              <p:cNvSpPr/>
              <p:nvPr/>
            </p:nvSpPr>
            <p:spPr>
              <a:xfrm>
                <a:off x="-1245245" y="404664"/>
                <a:ext cx="1245245" cy="1198083"/>
              </a:xfrm>
              <a:prstGeom prst="flowChartConnector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Блок-схема: узел 18"/>
              <p:cNvSpPr/>
              <p:nvPr/>
            </p:nvSpPr>
            <p:spPr>
              <a:xfrm>
                <a:off x="-1112668" y="526926"/>
                <a:ext cx="980088" cy="953558"/>
              </a:xfrm>
              <a:prstGeom prst="flowChartConnector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Прямоугольник 16"/>
            <p:cNvSpPr/>
            <p:nvPr/>
          </p:nvSpPr>
          <p:spPr>
            <a:xfrm>
              <a:off x="609359" y="1421168"/>
              <a:ext cx="526182" cy="7295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ru-RU" sz="2800" dirty="0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1379993" y="5329328"/>
            <a:ext cx="7488833" cy="969350"/>
          </a:xfrm>
          <a:prstGeom prst="round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УТВЕРЖДЕН ПЕРЕЧЕНЬ МО РБ,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КОТОРЫХ ПРОВЕДЕНИЕ ОРВ И ЭКСПЕРТИЗЫ НПА БУДЕТ ЯВЛЯТЬСЯ ОБЯЗАТЕЛЬНЫМ</a:t>
            </a:r>
          </a:p>
        </p:txBody>
      </p:sp>
      <p:pic>
        <p:nvPicPr>
          <p:cNvPr id="1026" name="Picture 2" descr="D:\Users\seliverstova.v\Desktop\Работа\ПРЕЗЕНТАЦИИ\right-arrow-icon-320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68" y="2996580"/>
            <a:ext cx="8568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D:\Users\seliverstova.v\Desktop\Работа\ПРЕЗЕНТАЦИИ\right-arrow-icon-320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99" y="3757258"/>
            <a:ext cx="8568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Users\seliverstova.v\Desktop\Работа\ПРЕЗЕНТАЦИИ\right-arrow-icon-320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28" y="4509120"/>
            <a:ext cx="8568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Users\seliverstova.v\Desktop\Работа\ПРЕЗЕНТАЦИИ\right-arrow-icon-320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57" y="2144584"/>
            <a:ext cx="85687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3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1586" y="180729"/>
            <a:ext cx="79644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Перечень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муниципальных районов и городских округов РБ, 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которых проведение ОРВ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является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обязательным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626210"/>
              </p:ext>
            </p:extLst>
          </p:nvPr>
        </p:nvGraphicFramePr>
        <p:xfrm>
          <a:off x="827584" y="1453040"/>
          <a:ext cx="799288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/>
                <a:gridCol w="3996444"/>
              </a:tblGrid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1) Абзелиловский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14) Стерлитамакский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2</a:t>
                      </a: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 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Альшеевский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15) Туймазинский район 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3</a:t>
                      </a: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 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Баймакский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16) Уфимский район 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4</a:t>
                      </a: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 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Белебеевский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17) Учалинский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5) Белорецкий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18) Чишминский район 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6) Бирский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19) Янаульский район 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7) Благовещенский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20) ГО город Кумертау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8) Давлекановский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21) ГО город Нефтекамск 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9) Дюртюлинский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22) ГО город Октябрьский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10</a:t>
                      </a: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Иглинский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23) ГО город Салават 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11</a:t>
                      </a: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Ишимбайский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24) ГО город Сибай 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lvl="0"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12</a:t>
                      </a: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</a:t>
                      </a: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Кармаскалинский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25) ГО город Стерлитамак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  <a:tr h="357164"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13) Мелеузовский район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F1C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524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351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ЦЕЛИ ОЦЕНКИ РЕГУЛИРУЮЩЕГО ВОЗДЕЙСТВИЯ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799" t="29997" r="37213" b="24260"/>
          <a:stretch/>
        </p:blipFill>
        <p:spPr bwMode="auto">
          <a:xfrm>
            <a:off x="8330173" y="176106"/>
            <a:ext cx="62639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20220838"/>
              </p:ext>
            </p:extLst>
          </p:nvPr>
        </p:nvGraphicFramePr>
        <p:xfrm>
          <a:off x="315605" y="1196752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039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351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МЕХАНИЗМ ПРОВЕДЕНИЯ ОРВ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799" t="29997" r="37213" b="24260"/>
          <a:stretch/>
        </p:blipFill>
        <p:spPr bwMode="auto">
          <a:xfrm>
            <a:off x="8330173" y="176106"/>
            <a:ext cx="62639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19" descr="F:\Презентация_ЕЭК, 5-06-13\consolidat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643" y="1593678"/>
            <a:ext cx="2955742" cy="234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9850" y="1141413"/>
            <a:ext cx="2232025" cy="8159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АНАЛИЗ И КОЛИЧЕСТВЕННАЯ </a:t>
            </a:r>
          </a:p>
          <a:p>
            <a:pPr algn="ctr"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ОЦЕНКА</a:t>
            </a:r>
          </a:p>
        </p:txBody>
      </p:sp>
      <p:pic>
        <p:nvPicPr>
          <p:cNvPr id="10" name="Picture 20" descr="F:\Презентация_ЕЭК, 5-06-13\yazilimhizmetimiz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211" y="1667705"/>
            <a:ext cx="2922956" cy="219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люс 13"/>
          <p:cNvSpPr/>
          <p:nvPr/>
        </p:nvSpPr>
        <p:spPr bwMode="auto">
          <a:xfrm>
            <a:off x="2828925" y="2392363"/>
            <a:ext cx="773113" cy="74295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136413" y="1141413"/>
            <a:ext cx="1917519" cy="83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altLang="ru-RU" b="1" dirty="0">
              <a:solidFill>
                <a:srgbClr val="FFFFCC"/>
              </a:solidFill>
            </a:endParaRPr>
          </a:p>
          <a:p>
            <a:pPr algn="ctr"/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ПУБЛИЧНЫЕ</a:t>
            </a:r>
          </a:p>
          <a:p>
            <a:pPr algn="ctr"/>
            <a:r>
              <a:rPr lang="ru-RU" altLang="ru-RU" sz="1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КОНСУЛЬТАЦИИ</a:t>
            </a:r>
          </a:p>
          <a:p>
            <a:endParaRPr lang="ru-RU" altLang="ru-RU" b="1" dirty="0">
              <a:solidFill>
                <a:srgbClr val="FFFFCC"/>
              </a:solidFill>
            </a:endParaRPr>
          </a:p>
        </p:txBody>
      </p:sp>
      <p:sp>
        <p:nvSpPr>
          <p:cNvPr id="24" name="Равно 23"/>
          <p:cNvSpPr/>
          <p:nvPr/>
        </p:nvSpPr>
        <p:spPr bwMode="auto">
          <a:xfrm>
            <a:off x="6524625" y="2443163"/>
            <a:ext cx="585788" cy="641350"/>
          </a:xfrm>
          <a:prstGeom prst="mathEqua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236295" y="1901933"/>
            <a:ext cx="1783457" cy="1783457"/>
          </a:xfrm>
          <a:prstGeom prst="ellipse">
            <a:avLst/>
          </a:prstGeom>
          <a:ln w="57150">
            <a:solidFill>
              <a:srgbClr val="FFFFAA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ОРВ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5" y="4293096"/>
            <a:ext cx="7214557" cy="2088232"/>
          </a:xfrm>
          <a:prstGeom prst="roundRect">
            <a:avLst/>
          </a:prstGeom>
          <a:solidFill>
            <a:srgbClr val="00B05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ОРВ </a:t>
            </a: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требует от разработчика НПА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1) увидеть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детально изучить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проблему,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2) услышать бизнес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обсудить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варианты  госрегулирования,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3) проанализировать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выгоды и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издержки бизнеса,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09600" indent="-609600" algn="ctr">
              <a:lnSpc>
                <a:spcPct val="15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4) спрогнозировать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оценить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эффекты госрегулирования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7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90381"/>
            <a:ext cx="9144000" cy="646331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>
            <a:defPPr>
              <a:defRPr lang="ru-RU"/>
            </a:defPPr>
            <a:lvl1pPr algn="ctr"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ОСНОВНЫЕ НОРМАТИВНЫЕ ПРАВОВЫЕ АКТЫ В СФЕРЕ </a:t>
            </a:r>
          </a:p>
          <a:p>
            <a:r>
              <a:rPr lang="ru-RU" dirty="0" smtClean="0"/>
              <a:t>ОЦЕНКИ РЕГУЛИРУЮЩЕГО ВОЗДЕЙСТВИЯ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700808"/>
            <a:ext cx="8640960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Федеральный закон от 06.10.1999 № 184-ФЗ «Об общих принципах организации законодательных (представительных) и исполнительных органов государственной власти субъектов Российской Федерации»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348880"/>
            <a:ext cx="8640960" cy="58482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Федеральный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закон от 06.10.2003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№ 131-ФЗ «Об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общих принципах организации местного самоуправления в Российской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Федерации»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1520" y="3933056"/>
            <a:ext cx="8640960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Закон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 Башкортостан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 12.08.1996 №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42-з 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 нормативных правовых актах Республики Башкортостан» 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1520" y="4509120"/>
            <a:ext cx="8640960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Закон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18.03.2005 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№ 162-з </a:t>
            </a:r>
            <a:endParaRPr lang="ru-RU" sz="12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 местном самоуправлении в Республике Башкортостан»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51519" y="5085184"/>
            <a:ext cx="8705045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Постановление Правительства РБ от 13.04.2015  № 126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«Порядок проведения оценки регулирующего воздействия проектов нормативных правовых актов Республики Башкортостан» 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1520" y="5877272"/>
            <a:ext cx="8705044" cy="79208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Постановление Правительства РБ от 28.04.2013 № 199</a:t>
            </a: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«Порядок проведения экспертизы нормативных правовых актов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 в целях выявления в них положений, необоснованно затрудняющих осуществление предпринимательской и инвестиционной деятельности</a:t>
            </a:r>
            <a:endParaRPr lang="ru-RU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Рисунок 27"/>
          <p:cNvPicPr/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799" t="29997" r="37213" b="24260"/>
          <a:stretch/>
        </p:blipFill>
        <p:spPr bwMode="auto">
          <a:xfrm>
            <a:off x="8330173" y="176106"/>
            <a:ext cx="62639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51520" y="1124744"/>
            <a:ext cx="8640960" cy="50405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Указ Президента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Российской Федерации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 07.05.2012 N 601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основных направлениях совершенствования системы государственного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управления»</a:t>
            </a:r>
            <a:endParaRPr lang="ru-RU" sz="1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2996952"/>
            <a:ext cx="8640960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Приказ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Минэкономразвития России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26.03.2014 N 159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1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утверждении Методических рекомендаций по организации и проведению процедуры оценки регулирующего воздействия проектов нормативных правовых актов субъектов Российской Федерации и экспертизы нормативных правовых актов субъектов Российской </a:t>
            </a:r>
            <a:r>
              <a:rPr lang="ru-RU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Федерации»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467" y="1078099"/>
            <a:ext cx="8921068" cy="5688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750" y="1160748"/>
            <a:ext cx="8683713" cy="9361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Указ Президента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Российской Федерации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 07.05.2012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601 </a:t>
            </a:r>
            <a:endParaRPr lang="ru-RU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основных направлениях совершенствования системы государственного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управления»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62187" y="2204864"/>
            <a:ext cx="8694378" cy="90447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Федеральный закон от 06.10.1999 № 184-ФЗ «Об общих принципах организации законодательных (представительных) и исполнительных органов государственной власти субъектов Российской Федерации»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0749" y="3212976"/>
            <a:ext cx="8705815" cy="86409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Федеральный закон от 06.10.2003 N 131-ФЗ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«Об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общих принципах организации местного самоуправления в Российской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Федерации»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1" y="4185084"/>
            <a:ext cx="8705044" cy="6840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Закон Республики  Башкортостан от 12.08.1996 № 42-з 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 нормативных правовых актах Республики Башкортостан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1" y="5769260"/>
            <a:ext cx="8705042" cy="9001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Постановление Правительства РБ от 13.04.2015  № 126</a:t>
            </a:r>
          </a:p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«Об утверждении Порядка проведения оценки регулирующего воздействия проектов нормативных правовых актов Республики Башкортостан» 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2186" y="4941168"/>
            <a:ext cx="8694377" cy="72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Закон Республики Башкортостан от 18.03.2005 N 162-з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«О </a:t>
            </a:r>
            <a:r>
              <a:rPr lang="ru-RU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местном самоуправлении в Республике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Башкортостан»</a:t>
            </a:r>
            <a:endParaRPr lang="ru-RU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9351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ИНФОРМАЦИОННЫЕ РЕСУРСЫ ОРВ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799" t="29997" r="37213" b="24260"/>
          <a:stretch/>
        </p:blipFill>
        <p:spPr bwMode="auto">
          <a:xfrm>
            <a:off x="8330173" y="176106"/>
            <a:ext cx="626392" cy="648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6" name="Группа 35"/>
          <p:cNvGrpSpPr/>
          <p:nvPr/>
        </p:nvGrpSpPr>
        <p:grpSpPr>
          <a:xfrm>
            <a:off x="482454" y="2561796"/>
            <a:ext cx="1070738" cy="943657"/>
            <a:chOff x="340363" y="1120152"/>
            <a:chExt cx="1459862" cy="1351678"/>
          </a:xfr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7" name="AutoShape 3"/>
            <p:cNvSpPr>
              <a:spLocks noChangeArrowheads="1"/>
            </p:cNvSpPr>
            <p:nvPr/>
          </p:nvSpPr>
          <p:spPr bwMode="gray">
            <a:xfrm>
              <a:off x="876788" y="1120152"/>
              <a:ext cx="923437" cy="1351678"/>
            </a:xfrm>
            <a:prstGeom prst="rightArrow">
              <a:avLst>
                <a:gd name="adj1" fmla="val 78241"/>
                <a:gd name="adj2" fmla="val 63088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38" name="Группа 37"/>
            <p:cNvGrpSpPr/>
            <p:nvPr/>
          </p:nvGrpSpPr>
          <p:grpSpPr>
            <a:xfrm>
              <a:off x="340363" y="1270034"/>
              <a:ext cx="1068278" cy="1047229"/>
              <a:chOff x="-1245245" y="404664"/>
              <a:chExt cx="1245245" cy="1198083"/>
            </a:xfrm>
            <a:grpFill/>
          </p:grpSpPr>
          <p:sp>
            <p:nvSpPr>
              <p:cNvPr id="39" name="Блок-схема: узел 38"/>
              <p:cNvSpPr/>
              <p:nvPr/>
            </p:nvSpPr>
            <p:spPr>
              <a:xfrm>
                <a:off x="-1245245" y="404664"/>
                <a:ext cx="1245245" cy="1198083"/>
              </a:xfrm>
              <a:prstGeom prst="flowChartConnector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Блок-схема: узел 39"/>
              <p:cNvSpPr/>
              <p:nvPr/>
            </p:nvSpPr>
            <p:spPr>
              <a:xfrm>
                <a:off x="-1112668" y="526926"/>
                <a:ext cx="980088" cy="953558"/>
              </a:xfrm>
              <a:prstGeom prst="flowChartConnecto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  <a:endParaRPr lang="ru-RU" sz="4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2357188" y="2568264"/>
            <a:ext cx="6288270" cy="107478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ORV.GOV.RU</a:t>
            </a:r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ГЛАВНЫЙ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ИНФОРМАЦИОННЫЙ РЕСУРС ОБ ОРВ: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ПРАКТИКА,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НОВОСТИ, ОБУЧЕНИЕ,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ВЕБИНАРЫ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68266" y="1188063"/>
            <a:ext cx="6266114" cy="107478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REGULATION.GOV.RU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ПЛОЩАДКА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ОБСУЖДЕНИЯ ФЕДЕРАЛЬНЫХ ПРОЕКТОВ НОРМАТИВНЫХ ПРАВОВЫХ АКТОВ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68264" y="4139962"/>
            <a:ext cx="6231609" cy="107478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REGULATION.BASHKORTOSTAN.RU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ПЛОЩАДКА ДЛЯ ОБСУЖДЕНИЯ ПРОЕКТОВ НОРМАТИВНЫХ ПРАВОВЫХ АКТОВ РБ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547012" y="4139962"/>
            <a:ext cx="1070738" cy="943657"/>
            <a:chOff x="340363" y="1120152"/>
            <a:chExt cx="1459862" cy="1351678"/>
          </a:xfr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3" name="AutoShape 3"/>
            <p:cNvSpPr>
              <a:spLocks noChangeArrowheads="1"/>
            </p:cNvSpPr>
            <p:nvPr/>
          </p:nvSpPr>
          <p:spPr bwMode="gray">
            <a:xfrm>
              <a:off x="876788" y="1120152"/>
              <a:ext cx="923437" cy="1351678"/>
            </a:xfrm>
            <a:prstGeom prst="rightArrow">
              <a:avLst>
                <a:gd name="adj1" fmla="val 78241"/>
                <a:gd name="adj2" fmla="val 63088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40363" y="1270034"/>
              <a:ext cx="1068278" cy="1047229"/>
              <a:chOff x="-1245245" y="404664"/>
              <a:chExt cx="1245245" cy="1198083"/>
            </a:xfrm>
            <a:grpFill/>
          </p:grpSpPr>
          <p:sp>
            <p:nvSpPr>
              <p:cNvPr id="25" name="Блок-схема: узел 24"/>
              <p:cNvSpPr/>
              <p:nvPr/>
            </p:nvSpPr>
            <p:spPr>
              <a:xfrm>
                <a:off x="-1245245" y="404664"/>
                <a:ext cx="1245245" cy="1198083"/>
              </a:xfrm>
              <a:prstGeom prst="flowChartConnector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Блок-схема: узел 25"/>
              <p:cNvSpPr/>
              <p:nvPr/>
            </p:nvSpPr>
            <p:spPr>
              <a:xfrm>
                <a:off x="-1112668" y="526926"/>
                <a:ext cx="980088" cy="953558"/>
              </a:xfrm>
              <a:prstGeom prst="flowChartConnecto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565874" y="5577277"/>
            <a:ext cx="1070738" cy="943657"/>
            <a:chOff x="340363" y="1120152"/>
            <a:chExt cx="1459862" cy="1351678"/>
          </a:xfr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8" name="AutoShape 3"/>
            <p:cNvSpPr>
              <a:spLocks noChangeArrowheads="1"/>
            </p:cNvSpPr>
            <p:nvPr/>
          </p:nvSpPr>
          <p:spPr bwMode="gray">
            <a:xfrm>
              <a:off x="876788" y="1120152"/>
              <a:ext cx="923437" cy="1351678"/>
            </a:xfrm>
            <a:prstGeom prst="rightArrow">
              <a:avLst>
                <a:gd name="adj1" fmla="val 78241"/>
                <a:gd name="adj2" fmla="val 63088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340363" y="1270034"/>
              <a:ext cx="1068278" cy="1047229"/>
              <a:chOff x="-1245245" y="404664"/>
              <a:chExt cx="1245245" cy="1198083"/>
            </a:xfrm>
            <a:grpFill/>
          </p:grpSpPr>
          <p:sp>
            <p:nvSpPr>
              <p:cNvPr id="30" name="Блок-схема: узел 29"/>
              <p:cNvSpPr/>
              <p:nvPr/>
            </p:nvSpPr>
            <p:spPr>
              <a:xfrm>
                <a:off x="-1245245" y="404664"/>
                <a:ext cx="1245245" cy="1198083"/>
              </a:xfrm>
              <a:prstGeom prst="flowChartConnector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Блок-схема: узел 40"/>
              <p:cNvSpPr/>
              <p:nvPr/>
            </p:nvSpPr>
            <p:spPr>
              <a:xfrm>
                <a:off x="-1112668" y="526926"/>
                <a:ext cx="980088" cy="953558"/>
              </a:xfrm>
              <a:prstGeom prst="flowChartConnecto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</a:p>
            </p:txBody>
          </p:sp>
        </p:grpSp>
      </p:grpSp>
      <p:grpSp>
        <p:nvGrpSpPr>
          <p:cNvPr id="44" name="Группа 43"/>
          <p:cNvGrpSpPr/>
          <p:nvPr/>
        </p:nvGrpSpPr>
        <p:grpSpPr>
          <a:xfrm>
            <a:off x="499419" y="1167158"/>
            <a:ext cx="1070738" cy="943657"/>
            <a:chOff x="340363" y="1120152"/>
            <a:chExt cx="1459862" cy="1351678"/>
          </a:xfrm>
          <a:solidFill>
            <a:schemeClr val="tx2">
              <a:lumMod val="60000"/>
              <a:lumOff val="4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AutoShape 3"/>
            <p:cNvSpPr>
              <a:spLocks noChangeArrowheads="1"/>
            </p:cNvSpPr>
            <p:nvPr/>
          </p:nvSpPr>
          <p:spPr bwMode="gray">
            <a:xfrm>
              <a:off x="876788" y="1120152"/>
              <a:ext cx="923437" cy="1351678"/>
            </a:xfrm>
            <a:prstGeom prst="rightArrow">
              <a:avLst>
                <a:gd name="adj1" fmla="val 78241"/>
                <a:gd name="adj2" fmla="val 63088"/>
              </a:avLst>
            </a:prstGeom>
            <a:grpFill/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46" name="Группа 45"/>
            <p:cNvGrpSpPr/>
            <p:nvPr/>
          </p:nvGrpSpPr>
          <p:grpSpPr>
            <a:xfrm>
              <a:off x="340363" y="1270034"/>
              <a:ext cx="1068278" cy="1047229"/>
              <a:chOff x="-1245245" y="404664"/>
              <a:chExt cx="1245245" cy="1198083"/>
            </a:xfrm>
            <a:grpFill/>
          </p:grpSpPr>
          <p:sp>
            <p:nvSpPr>
              <p:cNvPr id="47" name="Блок-схема: узел 46"/>
              <p:cNvSpPr/>
              <p:nvPr/>
            </p:nvSpPr>
            <p:spPr>
              <a:xfrm>
                <a:off x="-1245245" y="404664"/>
                <a:ext cx="1245245" cy="1198083"/>
              </a:xfrm>
              <a:prstGeom prst="flowChartConnector">
                <a:avLst/>
              </a:prstGeom>
              <a:grpFill/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Блок-схема: узел 47"/>
              <p:cNvSpPr/>
              <p:nvPr/>
            </p:nvSpPr>
            <p:spPr>
              <a:xfrm>
                <a:off x="-1112668" y="526926"/>
                <a:ext cx="980088" cy="953558"/>
              </a:xfrm>
              <a:prstGeom prst="flowChartConnector">
                <a:avLst/>
              </a:prstGeom>
              <a:grpFill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2357187" y="5511714"/>
            <a:ext cx="6231609" cy="107478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ECONOMY.BASHKORTOSTAN.RU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ОФИЦИАЛЬНЫЙ САЙТ МИНЭКОНОМРАЗВИТИЯ РБ: ИНФОРМАЦИЯ И НОВОСТИ ОБ ОРВ</a:t>
            </a:r>
          </a:p>
        </p:txBody>
      </p:sp>
    </p:spTree>
    <p:extLst>
      <p:ext uri="{BB962C8B-B14F-4D97-AF65-F5344CB8AC3E}">
        <p14:creationId xmlns:p14="http://schemas.microsoft.com/office/powerpoint/2010/main" val="20365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827583" y="2060848"/>
            <a:ext cx="77768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ОЦЕНКА РЕГУЛИРУЮЩЕГО ВОЗДЕЙСТВИЯ В МУНИЦИПАЛЬНЫХ РАЙОНОВ И ГОРОДСКИХ ОКРУГАХ РЕСПУБЛИКИ БАШКОРТОСТАН</a:t>
            </a:r>
            <a:endParaRPr lang="ru-RU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351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МИНИСТЕРСТВО ЭКОНОМИЧЕСКОГО </a:t>
            </a:r>
            <a:b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РАЗВИТИЯ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РЕСПУБЛИКИ </a:t>
            </a:r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42221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sed_W_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19056</TotalTime>
  <Words>650</Words>
  <Application>Microsoft Office PowerPoint</Application>
  <PresentationFormat>Экран (4:3)</PresentationFormat>
  <Paragraphs>99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Zased_W_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Ялалетдинов Радик Фанилевич</cp:lastModifiedBy>
  <cp:revision>152</cp:revision>
  <cp:lastPrinted>2016-10-14T10:37:10Z</cp:lastPrinted>
  <dcterms:created xsi:type="dcterms:W3CDTF">2015-10-29T12:02:25Z</dcterms:created>
  <dcterms:modified xsi:type="dcterms:W3CDTF">2017-03-16T12:06:51Z</dcterms:modified>
</cp:coreProperties>
</file>