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85" r:id="rId5"/>
    <p:sldId id="261" r:id="rId6"/>
    <p:sldId id="260" r:id="rId7"/>
    <p:sldId id="262" r:id="rId8"/>
    <p:sldId id="263" r:id="rId9"/>
    <p:sldId id="264" r:id="rId10"/>
    <p:sldId id="270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338"/>
    <a:srgbClr val="6A3E2C"/>
    <a:srgbClr val="562212"/>
    <a:srgbClr val="BF956F"/>
    <a:srgbClr val="EDD8C2"/>
    <a:srgbClr val="F2E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2" d="100"/>
          <a:sy n="82" d="100"/>
        </p:scale>
        <p:origin x="-36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456B4-384A-4A85-ABA7-3EDAD4EA9315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E14D6-0B0A-4749-B009-52B1E463C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97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8F9188-42FA-4EC2-BE32-02ABDCEAF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706D005-EBA6-45E6-97DA-AAC59DC31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DABC8A-3BF5-4CB6-B2A2-256DDB6ED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CC6-A925-4848-856E-1EE2341958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9C9168-72E4-4E1D-BE99-B9B1F3AC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7BCF5A-B6BB-4432-AABC-C333678A3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D9E5-5457-4D59-ADA1-C95FEF71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14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2C258D-157C-4D01-A284-490664A0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56CBC16-6677-496E-A4D2-FB4919B4F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DFBE28-0E53-4DDC-9CF7-B737957F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CC6-A925-4848-856E-1EE2341958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32B69C-7A82-47B9-A957-B6E6AC1F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1F31A2-E7BB-42DA-9639-7E54D280C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D9E5-5457-4D59-ADA1-C95FEF71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39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A413FD6-CF23-4E47-B350-12750AAA3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2F8D421-0142-4AC1-BD02-E643FA265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C55F35-D5C9-485E-B9DD-E465DD1A8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CC6-A925-4848-856E-1EE2341958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F40B06-2177-4493-BB35-C3777EC05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320C7C-6761-46AE-A239-E1D6A119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D9E5-5457-4D59-ADA1-C95FEF71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39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BAD56A-AFE8-4592-AEB0-4139E4799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1042E5-3850-46A6-8160-4DB1599C5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A9DC43-3FBC-464C-8FEE-19922785B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CC6-A925-4848-856E-1EE2341958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9F39AE-F632-44CA-ABD5-915D4EC2D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CDA97B-5884-4EA3-A94B-3CA3217B6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D9E5-5457-4D59-ADA1-C95FEF71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35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8FF50F-874C-4A4B-B828-B7DA4CBA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441968D-DCE0-47DB-974B-B20EA1AAD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7CFFA0-1B6F-451A-BC94-B47B7E41E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CC6-A925-4848-856E-1EE2341958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06643FC-7350-4469-B617-9C66E923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91AC6C-F4BF-452D-B1CD-A7EB2591D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D9E5-5457-4D59-ADA1-C95FEF71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0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DC4F23-BBDE-49E2-BB3D-D1B52B511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5E8B86-6F07-47D4-8AAC-7186F8C7B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429490E-5D4E-47D6-BF4A-F669F7FF2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D88A93D-B507-42B6-ADFF-5F2FC454F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CC6-A925-4848-856E-1EE2341958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CB1EF0-AD84-4875-8876-9D077BB7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778AE6E-EE64-4C05-AB8E-85F8BDD6E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D9E5-5457-4D59-ADA1-C95FEF71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79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0C89AD-6DEC-4911-B7FD-5657C0EC8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E94A133-2245-4879-B5EF-504BBF14E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83DB35C-F0C7-41FD-8264-A470DC10C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BCD43F4-EC81-4BF8-9157-680EBD9DC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DA2A24F-648E-42A9-BF3D-DE656A93AE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C1D1813-5012-4A4E-9540-169EF1F09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CC6-A925-4848-856E-1EE2341958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E79AFC9-E3D1-4DA5-B04C-459DEE1ED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223980E-4BCB-4CE1-BFF6-41A5606B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D9E5-5457-4D59-ADA1-C95FEF71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40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D81856-1AA0-4BE8-9812-D634E319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D3F64BC-F8D1-469D-940B-F7A32CD3B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CC6-A925-4848-856E-1EE2341958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9DB1CEE-B094-400C-8613-0995B0EA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11D821B-0D78-4880-89BE-B9AD23207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D9E5-5457-4D59-ADA1-C95FEF71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98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C99FB5B-B087-4AAF-BD84-3B54EAFFF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CC6-A925-4848-856E-1EE2341958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4B8B303-DA68-446C-A051-895F3DEB5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80850A6-F1C7-496C-BFDC-1A837540A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D9E5-5457-4D59-ADA1-C95FEF71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31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A90086-539B-4F9F-99F9-E2AEB8C00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3E0B9A-90D5-4420-A813-A5523E431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65834EF-0C1A-4EE9-A3C6-8CC323E6E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E970C78-4C9D-4DAB-8039-D3440EDB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CC6-A925-4848-856E-1EE2341958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31A4FD8-202A-4035-A123-8B771B270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2A29887-05CA-4E2C-8F47-140D9529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D9E5-5457-4D59-ADA1-C95FEF71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34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55E3B0-E00F-47D4-91CF-B11D21E3B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3CFDF11-606D-47C5-ACFD-8BC6272722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4A72F8D-261E-46F3-8862-159DB0F1A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915EDD-9843-445D-A4D5-D39917A3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CC6-A925-4848-856E-1EE2341958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4687E82-37D4-4FDA-876E-F53D908F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E7A62CB-98EF-4292-93B9-0D505A02D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D9E5-5457-4D59-ADA1-C95FEF71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7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23F3BE-08E7-4DE9-8839-F6F091DE8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61A62A2-AD4E-4F0C-AB34-1B5471791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8202B3-3FF5-43A8-9B5F-959245D8DE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97CC6-A925-4848-856E-1EE2341958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01740B-15CA-4E51-946A-B0813FD52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18BA5B-C852-42A2-B567-E0948344A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BD9E5-5457-4D59-ADA1-C95FEF71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84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microsoft.com/office/2007/relationships/hdphoto" Target="../media/hdphoto3.wdp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Арка 33">
            <a:extLst>
              <a:ext uri="{FF2B5EF4-FFF2-40B4-BE49-F238E27FC236}">
                <a16:creationId xmlns:a16="http://schemas.microsoft.com/office/drawing/2014/main" xmlns="" id="{1759DDC4-B7BC-4C8C-A358-3369F2B268A2}"/>
              </a:ext>
            </a:extLst>
          </p:cNvPr>
          <p:cNvSpPr/>
          <p:nvPr/>
        </p:nvSpPr>
        <p:spPr>
          <a:xfrm rot="4899350">
            <a:off x="10977322" y="4459507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670EDE6-BC9D-4DA4-9A44-AFD689391B7B}"/>
              </a:ext>
            </a:extLst>
          </p:cNvPr>
          <p:cNvSpPr/>
          <p:nvPr/>
        </p:nvSpPr>
        <p:spPr>
          <a:xfrm rot="20531580">
            <a:off x="5284923" y="5481301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B61CFC0-C1D4-4459-9400-BCEF7D96BCDD}"/>
              </a:ext>
            </a:extLst>
          </p:cNvPr>
          <p:cNvSpPr/>
          <p:nvPr/>
        </p:nvSpPr>
        <p:spPr>
          <a:xfrm rot="1183482">
            <a:off x="2526551" y="-1459946"/>
            <a:ext cx="10627179" cy="337502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D49E10D-C256-497D-A1BD-FFA2F68CE76B}"/>
              </a:ext>
            </a:extLst>
          </p:cNvPr>
          <p:cNvSpPr/>
          <p:nvPr/>
        </p:nvSpPr>
        <p:spPr>
          <a:xfrm rot="1183482">
            <a:off x="5146028" y="-1160279"/>
            <a:ext cx="7811160" cy="2527119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AAD7DB7-F5C7-4818-A355-CD42C3C5CF81}"/>
              </a:ext>
            </a:extLst>
          </p:cNvPr>
          <p:cNvSpPr/>
          <p:nvPr/>
        </p:nvSpPr>
        <p:spPr>
          <a:xfrm rot="20531580">
            <a:off x="-559319" y="-1044557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BF380D7-8129-4847-BC8B-9722E2605EC9}"/>
              </a:ext>
            </a:extLst>
          </p:cNvPr>
          <p:cNvSpPr/>
          <p:nvPr/>
        </p:nvSpPr>
        <p:spPr>
          <a:xfrm>
            <a:off x="0" y="1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47E1BD94-DAD9-4608-BC4E-F8C2B7993621}"/>
              </a:ext>
            </a:extLst>
          </p:cNvPr>
          <p:cNvCxnSpPr>
            <a:cxnSpLocks/>
          </p:cNvCxnSpPr>
          <p:nvPr/>
        </p:nvCxnSpPr>
        <p:spPr>
          <a:xfrm>
            <a:off x="0" y="263526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A6E8EEF3-61F7-4677-9A0B-088880EB12AB}"/>
              </a:ext>
            </a:extLst>
          </p:cNvPr>
          <p:cNvCxnSpPr>
            <a:cxnSpLocks/>
          </p:cNvCxnSpPr>
          <p:nvPr/>
        </p:nvCxnSpPr>
        <p:spPr>
          <a:xfrm>
            <a:off x="0" y="32200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BE009443-5242-4A1E-9D5D-AA5460C8A008}"/>
              </a:ext>
            </a:extLst>
          </p:cNvPr>
          <p:cNvCxnSpPr>
            <a:cxnSpLocks/>
          </p:cNvCxnSpPr>
          <p:nvPr/>
        </p:nvCxnSpPr>
        <p:spPr>
          <a:xfrm>
            <a:off x="0" y="38253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68D3CE3-88AE-44DD-BD5F-D5858E42EBD2}"/>
              </a:ext>
            </a:extLst>
          </p:cNvPr>
          <p:cNvSpPr/>
          <p:nvPr/>
        </p:nvSpPr>
        <p:spPr>
          <a:xfrm>
            <a:off x="0" y="6228272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irce Bold" panose="020B0602020203020203" pitchFamily="34" charset="-52"/>
              </a:rPr>
              <a:t>invesrb.ru </a:t>
            </a:r>
            <a:r>
              <a:rPr lang="ru-RU" sz="2400" dirty="0">
                <a:latin typeface="Circe Bold" panose="020B0602020203020203" pitchFamily="34" charset="-52"/>
              </a:rPr>
              <a:t>	</a:t>
            </a:r>
            <a:r>
              <a:rPr lang="en-US" sz="2400" dirty="0">
                <a:latin typeface="Circe Bold" panose="020B0602020203020203" pitchFamily="34" charset="-52"/>
              </a:rPr>
              <a:t> cmbrb.ru</a:t>
            </a:r>
            <a:endParaRPr lang="ru-RU" sz="2400" dirty="0">
              <a:latin typeface="Circe Bold" panose="020B0602020203020203" pitchFamily="34" charset="-52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C72E2E39-5CE5-4E3E-B9BE-DEC89F01F6A3}"/>
              </a:ext>
            </a:extLst>
          </p:cNvPr>
          <p:cNvCxnSpPr>
            <a:cxnSpLocks/>
          </p:cNvCxnSpPr>
          <p:nvPr/>
        </p:nvCxnSpPr>
        <p:spPr>
          <a:xfrm>
            <a:off x="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555847E1-1CAD-44C8-972A-2D08AC65E889}"/>
              </a:ext>
            </a:extLst>
          </p:cNvPr>
          <p:cNvCxnSpPr>
            <a:cxnSpLocks/>
          </p:cNvCxnSpPr>
          <p:nvPr/>
        </p:nvCxnSpPr>
        <p:spPr>
          <a:xfrm>
            <a:off x="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FCE3ECB6-D38A-4FCD-8E76-2FA0EFD22A7C}"/>
              </a:ext>
            </a:extLst>
          </p:cNvPr>
          <p:cNvCxnSpPr>
            <a:cxnSpLocks/>
          </p:cNvCxnSpPr>
          <p:nvPr/>
        </p:nvCxnSpPr>
        <p:spPr>
          <a:xfrm>
            <a:off x="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67697FE6-05BC-4126-92FB-F80027ABD2E5}"/>
              </a:ext>
            </a:extLst>
          </p:cNvPr>
          <p:cNvCxnSpPr>
            <a:cxnSpLocks/>
          </p:cNvCxnSpPr>
          <p:nvPr/>
        </p:nvCxnSpPr>
        <p:spPr>
          <a:xfrm>
            <a:off x="823200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28444A2A-D43F-4D6D-BE99-FC70EB9F2CB5}"/>
              </a:ext>
            </a:extLst>
          </p:cNvPr>
          <p:cNvCxnSpPr>
            <a:cxnSpLocks/>
          </p:cNvCxnSpPr>
          <p:nvPr/>
        </p:nvCxnSpPr>
        <p:spPr>
          <a:xfrm>
            <a:off x="823200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BFAAB99B-E2D5-4000-A415-FAAB4A73B355}"/>
              </a:ext>
            </a:extLst>
          </p:cNvPr>
          <p:cNvCxnSpPr>
            <a:cxnSpLocks/>
          </p:cNvCxnSpPr>
          <p:nvPr/>
        </p:nvCxnSpPr>
        <p:spPr>
          <a:xfrm>
            <a:off x="823200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9A49E49-BFBE-4415-87CF-9AB213630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227" y="6366826"/>
            <a:ext cx="334235" cy="33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8A8181-2ECB-4142-98C9-0859573BD50A}"/>
              </a:ext>
            </a:extLst>
          </p:cNvPr>
          <p:cNvSpPr txBox="1"/>
          <p:nvPr/>
        </p:nvSpPr>
        <p:spPr>
          <a:xfrm>
            <a:off x="5413323" y="2828095"/>
            <a:ext cx="47986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562212"/>
                </a:solidFill>
                <a:latin typeface="Circe Bold" panose="020B0602020203020203" pitchFamily="34" charset="-52"/>
              </a:rPr>
              <a:t>КОМПЛЕКСНАЯ ПОДДЕРЖКА БИЗНЕСА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97E244D5-A933-477F-BEA9-B1A88407C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1" y="1059109"/>
            <a:ext cx="5236863" cy="5347789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464A65EF-1764-436D-B019-27660A60777B}"/>
              </a:ext>
            </a:extLst>
          </p:cNvPr>
          <p:cNvGrpSpPr/>
          <p:nvPr/>
        </p:nvGrpSpPr>
        <p:grpSpPr>
          <a:xfrm>
            <a:off x="-543826" y="1355213"/>
            <a:ext cx="2119256" cy="1472882"/>
            <a:chOff x="2418080" y="4704080"/>
            <a:chExt cx="2032000" cy="1412239"/>
          </a:xfrm>
          <a:solidFill>
            <a:srgbClr val="EDD8C2">
              <a:alpha val="80000"/>
            </a:srgbClr>
          </a:solidFill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4E7773FE-608C-4AAE-B6B4-DC4C1AAEF24C}"/>
                </a:ext>
              </a:extLst>
            </p:cNvPr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1B2C7B84-F1CB-419E-95FA-00B792654729}"/>
                </a:ext>
              </a:extLst>
            </p:cNvPr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802A9736-1E0E-4617-8280-8895D216BA59}"/>
                </a:ext>
              </a:extLst>
            </p:cNvPr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2114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247D3B7-6F84-4328-89A1-94D71D14D70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-20000"/>
          </a:blip>
          <a:stretch>
            <a:fillRect/>
          </a:stretch>
        </p:blipFill>
        <p:spPr>
          <a:xfrm>
            <a:off x="-1090257" y="769344"/>
            <a:ext cx="1854042" cy="1853494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670EDE6-BC9D-4DA4-9A44-AFD689391B7B}"/>
              </a:ext>
            </a:extLst>
          </p:cNvPr>
          <p:cNvSpPr/>
          <p:nvPr/>
        </p:nvSpPr>
        <p:spPr>
          <a:xfrm rot="20531580">
            <a:off x="5284923" y="5481301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B61CFC0-C1D4-4459-9400-BCEF7D96BCDD}"/>
              </a:ext>
            </a:extLst>
          </p:cNvPr>
          <p:cNvSpPr/>
          <p:nvPr/>
        </p:nvSpPr>
        <p:spPr>
          <a:xfrm rot="1183482">
            <a:off x="2526551" y="-1459946"/>
            <a:ext cx="10627179" cy="337502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D49E10D-C256-497D-A1BD-FFA2F68CE76B}"/>
              </a:ext>
            </a:extLst>
          </p:cNvPr>
          <p:cNvSpPr/>
          <p:nvPr/>
        </p:nvSpPr>
        <p:spPr>
          <a:xfrm rot="1183482">
            <a:off x="5146028" y="-1160279"/>
            <a:ext cx="7811160" cy="2527119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AAD7DB7-F5C7-4818-A355-CD42C3C5CF81}"/>
              </a:ext>
            </a:extLst>
          </p:cNvPr>
          <p:cNvSpPr/>
          <p:nvPr/>
        </p:nvSpPr>
        <p:spPr>
          <a:xfrm rot="20531580">
            <a:off x="-1306665" y="-2028079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BF380D7-8129-4847-BC8B-9722E2605EC9}"/>
              </a:ext>
            </a:extLst>
          </p:cNvPr>
          <p:cNvSpPr/>
          <p:nvPr/>
        </p:nvSpPr>
        <p:spPr>
          <a:xfrm>
            <a:off x="0" y="1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47E1BD94-DAD9-4608-BC4E-F8C2B7993621}"/>
              </a:ext>
            </a:extLst>
          </p:cNvPr>
          <p:cNvCxnSpPr>
            <a:cxnSpLocks/>
          </p:cNvCxnSpPr>
          <p:nvPr/>
        </p:nvCxnSpPr>
        <p:spPr>
          <a:xfrm>
            <a:off x="0" y="263526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A6E8EEF3-61F7-4677-9A0B-088880EB12AB}"/>
              </a:ext>
            </a:extLst>
          </p:cNvPr>
          <p:cNvCxnSpPr>
            <a:cxnSpLocks/>
          </p:cNvCxnSpPr>
          <p:nvPr/>
        </p:nvCxnSpPr>
        <p:spPr>
          <a:xfrm>
            <a:off x="0" y="32200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BE009443-5242-4A1E-9D5D-AA5460C8A008}"/>
              </a:ext>
            </a:extLst>
          </p:cNvPr>
          <p:cNvCxnSpPr>
            <a:cxnSpLocks/>
          </p:cNvCxnSpPr>
          <p:nvPr/>
        </p:nvCxnSpPr>
        <p:spPr>
          <a:xfrm>
            <a:off x="0" y="38253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68D3CE3-88AE-44DD-BD5F-D5858E42EBD2}"/>
              </a:ext>
            </a:extLst>
          </p:cNvPr>
          <p:cNvSpPr/>
          <p:nvPr/>
        </p:nvSpPr>
        <p:spPr>
          <a:xfrm>
            <a:off x="0" y="6228272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irce Bold" panose="020B0602020203020203" pitchFamily="34" charset="-52"/>
              </a:rPr>
              <a:t>8 (347) 224-99-99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C72E2E39-5CE5-4E3E-B9BE-DEC89F01F6A3}"/>
              </a:ext>
            </a:extLst>
          </p:cNvPr>
          <p:cNvCxnSpPr>
            <a:cxnSpLocks/>
          </p:cNvCxnSpPr>
          <p:nvPr/>
        </p:nvCxnSpPr>
        <p:spPr>
          <a:xfrm>
            <a:off x="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555847E1-1CAD-44C8-972A-2D08AC65E889}"/>
              </a:ext>
            </a:extLst>
          </p:cNvPr>
          <p:cNvCxnSpPr>
            <a:cxnSpLocks/>
          </p:cNvCxnSpPr>
          <p:nvPr/>
        </p:nvCxnSpPr>
        <p:spPr>
          <a:xfrm>
            <a:off x="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FCE3ECB6-D38A-4FCD-8E76-2FA0EFD22A7C}"/>
              </a:ext>
            </a:extLst>
          </p:cNvPr>
          <p:cNvCxnSpPr>
            <a:cxnSpLocks/>
          </p:cNvCxnSpPr>
          <p:nvPr/>
        </p:nvCxnSpPr>
        <p:spPr>
          <a:xfrm>
            <a:off x="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67697FE6-05BC-4126-92FB-F80027ABD2E5}"/>
              </a:ext>
            </a:extLst>
          </p:cNvPr>
          <p:cNvCxnSpPr>
            <a:cxnSpLocks/>
          </p:cNvCxnSpPr>
          <p:nvPr/>
        </p:nvCxnSpPr>
        <p:spPr>
          <a:xfrm>
            <a:off x="823200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28444A2A-D43F-4D6D-BE99-FC70EB9F2CB5}"/>
              </a:ext>
            </a:extLst>
          </p:cNvPr>
          <p:cNvCxnSpPr>
            <a:cxnSpLocks/>
          </p:cNvCxnSpPr>
          <p:nvPr/>
        </p:nvCxnSpPr>
        <p:spPr>
          <a:xfrm>
            <a:off x="823200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BFAAB99B-E2D5-4000-A415-FAAB4A73B355}"/>
              </a:ext>
            </a:extLst>
          </p:cNvPr>
          <p:cNvCxnSpPr>
            <a:cxnSpLocks/>
          </p:cNvCxnSpPr>
          <p:nvPr/>
        </p:nvCxnSpPr>
        <p:spPr>
          <a:xfrm>
            <a:off x="823200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8A8181-2ECB-4142-98C9-0859573BD50A}"/>
              </a:ext>
            </a:extLst>
          </p:cNvPr>
          <p:cNvSpPr txBox="1"/>
          <p:nvPr/>
        </p:nvSpPr>
        <p:spPr>
          <a:xfrm>
            <a:off x="2579997" y="1234500"/>
            <a:ext cx="7032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ED5338"/>
                </a:solidFill>
                <a:latin typeface="Circe Bold" panose="020B0602020203020203" pitchFamily="34" charset="-52"/>
              </a:rPr>
              <a:t>ДОМ ИННОВАЦИОННОГО ПРЕДПРИНИМАТЕЛЬСТВА </a:t>
            </a:r>
          </a:p>
          <a:p>
            <a:pPr algn="ctr"/>
            <a:r>
              <a:rPr lang="ru-RU" sz="2400" dirty="0">
                <a:solidFill>
                  <a:srgbClr val="ED5338"/>
                </a:solidFill>
                <a:latin typeface="Circe Bold" panose="020B0602020203020203" pitchFamily="34" charset="-52"/>
              </a:rPr>
              <a:t>«ФАБРИКА БУДУЩЕГО»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27039B1-8B77-45B7-9335-5AA32F6A2EB9}"/>
              </a:ext>
            </a:extLst>
          </p:cNvPr>
          <p:cNvSpPr txBox="1"/>
          <p:nvPr/>
        </p:nvSpPr>
        <p:spPr>
          <a:xfrm>
            <a:off x="1222049" y="2777290"/>
            <a:ext cx="907787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62212"/>
                </a:solidFill>
                <a:latin typeface="Circe Bold" panose="020B0602020203020203" pitchFamily="34" charset="-52"/>
              </a:rPr>
              <a:t>Ремесленный коворкинг;</a:t>
            </a: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562212"/>
              </a:solidFill>
              <a:latin typeface="Circe Bold" panose="020B0602020203020203" pitchFamily="34" charset="-52"/>
            </a:endParaRP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62212"/>
                </a:solidFill>
                <a:latin typeface="Circe Bold" panose="020B0602020203020203" pitchFamily="34" charset="-52"/>
              </a:rPr>
              <a:t>Офисный коворкинг «Фабрика будущего»;</a:t>
            </a: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562212"/>
              </a:solidFill>
              <a:latin typeface="Circe Bold" panose="020B0602020203020203" pitchFamily="34" charset="-52"/>
            </a:endParaRP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62212"/>
                </a:solidFill>
                <a:latin typeface="Circe Bold" panose="020B0602020203020203" pitchFamily="34" charset="-52"/>
              </a:rPr>
              <a:t>Университетская «Точка кипения»;</a:t>
            </a: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562212"/>
              </a:solidFill>
              <a:latin typeface="Circe Bold" panose="020B0602020203020203" pitchFamily="34" charset="-52"/>
            </a:endParaRP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62212"/>
                </a:solidFill>
                <a:latin typeface="Circe Bold" panose="020B0602020203020203" pitchFamily="34" charset="-52"/>
              </a:rPr>
              <a:t>Центр молодежного и инновационного творчества «</a:t>
            </a:r>
            <a:r>
              <a:rPr lang="ru-RU" sz="2400" dirty="0" err="1">
                <a:solidFill>
                  <a:srgbClr val="562212"/>
                </a:solidFill>
                <a:latin typeface="Circe Bold" panose="020B0602020203020203" pitchFamily="34" charset="-52"/>
              </a:rPr>
              <a:t>Футурика</a:t>
            </a:r>
            <a:r>
              <a:rPr lang="ru-RU" sz="2400" dirty="0">
                <a:solidFill>
                  <a:srgbClr val="562212"/>
                </a:solidFill>
                <a:latin typeface="Circe Bold" panose="020B0602020203020203" pitchFamily="34" charset="-52"/>
              </a:rPr>
              <a:t>».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xmlns="" id="{6E531C86-78E0-4510-BDFB-2C1931162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73" y="6290584"/>
            <a:ext cx="406810" cy="40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EFAF2A57-EDFB-4150-9380-8C72963E924A}"/>
              </a:ext>
            </a:extLst>
          </p:cNvPr>
          <p:cNvGrpSpPr/>
          <p:nvPr/>
        </p:nvGrpSpPr>
        <p:grpSpPr>
          <a:xfrm>
            <a:off x="9996428" y="3927442"/>
            <a:ext cx="1966972" cy="1898956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4BC32178-C203-4E26-807F-B3263B8FE8BE}"/>
                </a:ext>
              </a:extLst>
            </p:cNvPr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xmlns="" id="{2CB146AC-A93C-4E48-AD66-0C3E46738834}"/>
                </a:ext>
              </a:extLst>
            </p:cNvPr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EB3873F6-28C6-4F04-9E21-D58849DB9B43}"/>
                </a:ext>
              </a:extLst>
            </p:cNvPr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xmlns="" id="{78F68800-E253-4402-B1E5-A3C51053282C}"/>
                </a:ext>
              </a:extLst>
            </p:cNvPr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xmlns="" id="{DB0C5403-03B1-4CF4-802A-206FADFB78A4}"/>
                </a:ext>
              </a:extLst>
            </p:cNvPr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413607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275394D6-01AB-4216-981C-1E825EA1E535}"/>
              </a:ext>
            </a:extLst>
          </p:cNvPr>
          <p:cNvGrpSpPr/>
          <p:nvPr/>
        </p:nvGrpSpPr>
        <p:grpSpPr>
          <a:xfrm rot="1827726">
            <a:off x="-210325" y="561737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xmlns="" id="{B036C0E5-668F-413A-B924-D43E84935A74}"/>
                </a:ext>
              </a:extLst>
            </p:cNvPr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xmlns="" id="{DE634C6D-995E-4920-A07D-407F6D5E6D58}"/>
                </a:ext>
              </a:extLst>
            </p:cNvPr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xmlns="" id="{324134BB-116F-4266-92A6-D498E60FDB81}"/>
                </a:ext>
              </a:extLst>
            </p:cNvPr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xmlns="" id="{4CA2351A-9D68-4F57-BCBB-8103DAEBE455}"/>
                </a:ext>
              </a:extLst>
            </p:cNvPr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xmlns="" id="{3D6866E0-DEE9-477A-B923-4DF405E545E6}"/>
                </a:ext>
              </a:extLst>
            </p:cNvPr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E014FC8A-5F16-43F5-AB49-6CC8B82A3F7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-20000"/>
          </a:blip>
          <a:stretch>
            <a:fillRect/>
          </a:stretch>
        </p:blipFill>
        <p:spPr>
          <a:xfrm>
            <a:off x="10923943" y="29734"/>
            <a:ext cx="1854042" cy="1853494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670EDE6-BC9D-4DA4-9A44-AFD689391B7B}"/>
              </a:ext>
            </a:extLst>
          </p:cNvPr>
          <p:cNvSpPr/>
          <p:nvPr/>
        </p:nvSpPr>
        <p:spPr>
          <a:xfrm rot="20531580">
            <a:off x="5284923" y="5481301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B61CFC0-C1D4-4459-9400-BCEF7D96BCDD}"/>
              </a:ext>
            </a:extLst>
          </p:cNvPr>
          <p:cNvSpPr/>
          <p:nvPr/>
        </p:nvSpPr>
        <p:spPr>
          <a:xfrm rot="1183482">
            <a:off x="2526551" y="-1459946"/>
            <a:ext cx="10627179" cy="337502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D49E10D-C256-497D-A1BD-FFA2F68CE76B}"/>
              </a:ext>
            </a:extLst>
          </p:cNvPr>
          <p:cNvSpPr/>
          <p:nvPr/>
        </p:nvSpPr>
        <p:spPr>
          <a:xfrm rot="1183482">
            <a:off x="5146028" y="-1160279"/>
            <a:ext cx="7811160" cy="2527119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AAD7DB7-F5C7-4818-A355-CD42C3C5CF81}"/>
              </a:ext>
            </a:extLst>
          </p:cNvPr>
          <p:cNvSpPr/>
          <p:nvPr/>
        </p:nvSpPr>
        <p:spPr>
          <a:xfrm rot="20531580">
            <a:off x="-1306665" y="-2028079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BF380D7-8129-4847-BC8B-9722E2605EC9}"/>
              </a:ext>
            </a:extLst>
          </p:cNvPr>
          <p:cNvSpPr/>
          <p:nvPr/>
        </p:nvSpPr>
        <p:spPr>
          <a:xfrm>
            <a:off x="0" y="1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47E1BD94-DAD9-4608-BC4E-F8C2B7993621}"/>
              </a:ext>
            </a:extLst>
          </p:cNvPr>
          <p:cNvCxnSpPr>
            <a:cxnSpLocks/>
          </p:cNvCxnSpPr>
          <p:nvPr/>
        </p:nvCxnSpPr>
        <p:spPr>
          <a:xfrm>
            <a:off x="0" y="263526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A6E8EEF3-61F7-4677-9A0B-088880EB12AB}"/>
              </a:ext>
            </a:extLst>
          </p:cNvPr>
          <p:cNvCxnSpPr>
            <a:cxnSpLocks/>
          </p:cNvCxnSpPr>
          <p:nvPr/>
        </p:nvCxnSpPr>
        <p:spPr>
          <a:xfrm>
            <a:off x="0" y="32200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BE009443-5242-4A1E-9D5D-AA5460C8A008}"/>
              </a:ext>
            </a:extLst>
          </p:cNvPr>
          <p:cNvCxnSpPr>
            <a:cxnSpLocks/>
          </p:cNvCxnSpPr>
          <p:nvPr/>
        </p:nvCxnSpPr>
        <p:spPr>
          <a:xfrm>
            <a:off x="0" y="38253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68D3CE3-88AE-44DD-BD5F-D5858E42EBD2}"/>
              </a:ext>
            </a:extLst>
          </p:cNvPr>
          <p:cNvSpPr/>
          <p:nvPr/>
        </p:nvSpPr>
        <p:spPr>
          <a:xfrm>
            <a:off x="0" y="6228272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irce Bold" panose="020B0602020203020203" pitchFamily="34" charset="-52"/>
              </a:rPr>
              <a:t>invesrb.ru </a:t>
            </a:r>
            <a:r>
              <a:rPr lang="ru-RU" sz="2400" dirty="0">
                <a:latin typeface="Circe Bold" panose="020B0602020203020203" pitchFamily="34" charset="-52"/>
              </a:rPr>
              <a:t>	</a:t>
            </a:r>
            <a:r>
              <a:rPr lang="en-US" sz="2400" dirty="0">
                <a:latin typeface="Circe Bold" panose="020B0602020203020203" pitchFamily="34" charset="-52"/>
              </a:rPr>
              <a:t> cmbrb.ru</a:t>
            </a:r>
            <a:endParaRPr lang="ru-RU" sz="2400" dirty="0">
              <a:latin typeface="Circe Bold" panose="020B0602020203020203" pitchFamily="34" charset="-52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C72E2E39-5CE5-4E3E-B9BE-DEC89F01F6A3}"/>
              </a:ext>
            </a:extLst>
          </p:cNvPr>
          <p:cNvCxnSpPr>
            <a:cxnSpLocks/>
          </p:cNvCxnSpPr>
          <p:nvPr/>
        </p:nvCxnSpPr>
        <p:spPr>
          <a:xfrm>
            <a:off x="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555847E1-1CAD-44C8-972A-2D08AC65E889}"/>
              </a:ext>
            </a:extLst>
          </p:cNvPr>
          <p:cNvCxnSpPr>
            <a:cxnSpLocks/>
          </p:cNvCxnSpPr>
          <p:nvPr/>
        </p:nvCxnSpPr>
        <p:spPr>
          <a:xfrm>
            <a:off x="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FCE3ECB6-D38A-4FCD-8E76-2FA0EFD22A7C}"/>
              </a:ext>
            </a:extLst>
          </p:cNvPr>
          <p:cNvCxnSpPr>
            <a:cxnSpLocks/>
          </p:cNvCxnSpPr>
          <p:nvPr/>
        </p:nvCxnSpPr>
        <p:spPr>
          <a:xfrm>
            <a:off x="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67697FE6-05BC-4126-92FB-F80027ABD2E5}"/>
              </a:ext>
            </a:extLst>
          </p:cNvPr>
          <p:cNvCxnSpPr>
            <a:cxnSpLocks/>
          </p:cNvCxnSpPr>
          <p:nvPr/>
        </p:nvCxnSpPr>
        <p:spPr>
          <a:xfrm>
            <a:off x="823200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28444A2A-D43F-4D6D-BE99-FC70EB9F2CB5}"/>
              </a:ext>
            </a:extLst>
          </p:cNvPr>
          <p:cNvCxnSpPr>
            <a:cxnSpLocks/>
          </p:cNvCxnSpPr>
          <p:nvPr/>
        </p:nvCxnSpPr>
        <p:spPr>
          <a:xfrm>
            <a:off x="823200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BFAAB99B-E2D5-4000-A415-FAAB4A73B355}"/>
              </a:ext>
            </a:extLst>
          </p:cNvPr>
          <p:cNvCxnSpPr>
            <a:cxnSpLocks/>
          </p:cNvCxnSpPr>
          <p:nvPr/>
        </p:nvCxnSpPr>
        <p:spPr>
          <a:xfrm>
            <a:off x="823200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F1E81F-2C09-4B95-AAB7-353C8DE21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5" t="37274" r="51971" b="55737"/>
          <a:stretch/>
        </p:blipFill>
        <p:spPr>
          <a:xfrm>
            <a:off x="3960000" y="5172324"/>
            <a:ext cx="4620812" cy="1338571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15F122CA-2A5B-4FF6-95B2-1587A64F9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227" y="6366826"/>
            <a:ext cx="334235" cy="33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FEA31D7-146F-43FA-90D2-BA408E299B1C}"/>
              </a:ext>
            </a:extLst>
          </p:cNvPr>
          <p:cNvSpPr txBox="1"/>
          <p:nvPr/>
        </p:nvSpPr>
        <p:spPr>
          <a:xfrm>
            <a:off x="1034579" y="2040342"/>
            <a:ext cx="5565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ED5338"/>
                </a:solidFill>
                <a:latin typeface="Circe Bold" panose="020B0602020203020203" pitchFamily="34" charset="-52"/>
              </a:rPr>
              <a:t>ГОСУДАРСТВЕННЫЙ КОМИТЕТ РБ </a:t>
            </a:r>
            <a:br>
              <a:rPr lang="ru-RU" sz="1600" dirty="0">
                <a:solidFill>
                  <a:srgbClr val="ED5338"/>
                </a:solidFill>
                <a:latin typeface="Circe Bold" panose="020B0602020203020203" pitchFamily="34" charset="-52"/>
              </a:rPr>
            </a:br>
            <a:r>
              <a:rPr lang="ru-RU" sz="1600" dirty="0">
                <a:solidFill>
                  <a:srgbClr val="ED5338"/>
                </a:solidFill>
                <a:latin typeface="Circe Bold" panose="020B0602020203020203" pitchFamily="34" charset="-52"/>
              </a:rPr>
              <a:t>ПО ПРЕДПРИНИМАТЕЛЬСТВУ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4B187A4-DF84-4FD4-BC1F-280078430E07}"/>
              </a:ext>
            </a:extLst>
          </p:cNvPr>
          <p:cNvSpPr txBox="1"/>
          <p:nvPr/>
        </p:nvSpPr>
        <p:spPr>
          <a:xfrm>
            <a:off x="578142" y="2708401"/>
            <a:ext cx="74426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Circe" panose="020B0502020203020203" pitchFamily="34" charset="-52"/>
              </a:rPr>
              <a:t>450008, Республика Башкортостан, г.Уфа, </a:t>
            </a:r>
            <a:r>
              <a:rPr lang="ru-RU" sz="1400" dirty="0" err="1">
                <a:latin typeface="Circe" panose="020B0502020203020203" pitchFamily="34" charset="-52"/>
              </a:rPr>
              <a:t>ул.Пушкина</a:t>
            </a:r>
            <a:r>
              <a:rPr lang="ru-RU" sz="1400" dirty="0">
                <a:latin typeface="Circe" panose="020B0502020203020203" pitchFamily="34" charset="-52"/>
              </a:rPr>
              <a:t>, д.95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DDEDDF6-3782-4377-BBB8-013B4536605A}"/>
              </a:ext>
            </a:extLst>
          </p:cNvPr>
          <p:cNvSpPr txBox="1"/>
          <p:nvPr/>
        </p:nvSpPr>
        <p:spPr>
          <a:xfrm>
            <a:off x="578142" y="3072022"/>
            <a:ext cx="50092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2252D"/>
                </a:solidFill>
                <a:latin typeface="Circe" panose="020B0502020203020203" pitchFamily="34" charset="-52"/>
              </a:rPr>
              <a:t>8 </a:t>
            </a:r>
            <a:r>
              <a:rPr lang="ru-RU" sz="1400" b="0" i="0" dirty="0">
                <a:solidFill>
                  <a:srgbClr val="22252D"/>
                </a:solidFill>
                <a:effectLst/>
                <a:latin typeface="Circe" panose="020B0502020203020203" pitchFamily="34" charset="-52"/>
              </a:rPr>
              <a:t>(347)218-08-25, факс: 8 (347)218-08-08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6129417-EEBB-4BAB-BC0B-9BEC9BCE7AF1}"/>
              </a:ext>
            </a:extLst>
          </p:cNvPr>
          <p:cNvSpPr txBox="1"/>
          <p:nvPr/>
        </p:nvSpPr>
        <p:spPr>
          <a:xfrm>
            <a:off x="578142" y="3370232"/>
            <a:ext cx="23654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irce" panose="020B0502020203020203" pitchFamily="34" charset="-52"/>
              </a:rPr>
              <a:t>biznestur@bashkortostan.ru</a:t>
            </a:r>
            <a:endParaRPr lang="ru-RU" sz="1400" dirty="0">
              <a:latin typeface="Circe" panose="020B0502020203020203" pitchFamily="34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FC26720-2ED7-4A86-AA3B-8CA825AA1023}"/>
              </a:ext>
            </a:extLst>
          </p:cNvPr>
          <p:cNvSpPr txBox="1"/>
          <p:nvPr/>
        </p:nvSpPr>
        <p:spPr>
          <a:xfrm>
            <a:off x="3316233" y="3370231"/>
            <a:ext cx="23654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irce" panose="020B0502020203020203" pitchFamily="34" charset="-52"/>
              </a:rPr>
              <a:t>biznestur</a:t>
            </a:r>
            <a:r>
              <a:rPr lang="ru-RU" sz="1400" dirty="0">
                <a:latin typeface="Circe" panose="020B0502020203020203" pitchFamily="34" charset="-52"/>
              </a:rPr>
              <a:t>.</a:t>
            </a:r>
            <a:r>
              <a:rPr lang="en-US" sz="1400" dirty="0">
                <a:latin typeface="Circe" panose="020B0502020203020203" pitchFamily="34" charset="-52"/>
              </a:rPr>
              <a:t>bashkortostan.ru</a:t>
            </a:r>
            <a:endParaRPr lang="ru-RU" sz="1400" dirty="0">
              <a:latin typeface="Circe" panose="020B0502020203020203" pitchFamily="34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0B73DA8-03A4-4B49-98D1-3DF170BDFC54}"/>
              </a:ext>
            </a:extLst>
          </p:cNvPr>
          <p:cNvSpPr txBox="1"/>
          <p:nvPr/>
        </p:nvSpPr>
        <p:spPr>
          <a:xfrm>
            <a:off x="1034579" y="3900427"/>
            <a:ext cx="5240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ED5338"/>
                </a:solidFill>
                <a:latin typeface="Circe Bold" panose="020B0602020203020203" pitchFamily="34" charset="-52"/>
              </a:rPr>
              <a:t>АНО «АГЕНТСТВО РБ ПО РАЗВИТИЮ</a:t>
            </a:r>
            <a:br>
              <a:rPr lang="ru-RU" sz="1600" dirty="0">
                <a:solidFill>
                  <a:srgbClr val="ED5338"/>
                </a:solidFill>
                <a:latin typeface="Circe Bold" panose="020B0602020203020203" pitchFamily="34" charset="-52"/>
              </a:rPr>
            </a:br>
            <a:r>
              <a:rPr lang="ru-RU" sz="1600" dirty="0">
                <a:solidFill>
                  <a:srgbClr val="ED5338"/>
                </a:solidFill>
                <a:latin typeface="Circe Bold" panose="020B0602020203020203" pitchFamily="34" charset="-52"/>
              </a:rPr>
              <a:t>МАЛОГО И СРЕДНЕГО ПРЕДПРИНИМАТЕЛЬСТВА»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F9937D72-4E94-4A16-B1C8-4906A70FB3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8" y="3877600"/>
            <a:ext cx="762969" cy="44517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77210A1-E0EB-4084-8BB3-FE42EFFE0462}"/>
              </a:ext>
            </a:extLst>
          </p:cNvPr>
          <p:cNvSpPr txBox="1"/>
          <p:nvPr/>
        </p:nvSpPr>
        <p:spPr>
          <a:xfrm>
            <a:off x="516958" y="4592379"/>
            <a:ext cx="74426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Circe" panose="020B0502020203020203" pitchFamily="34" charset="-52"/>
              </a:rPr>
              <a:t>г. Уфа, ул. Карла Маркса, 37/2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69BB25A-59FC-4ADF-8E75-65CAA2B9B9BB}"/>
              </a:ext>
            </a:extLst>
          </p:cNvPr>
          <p:cNvSpPr txBox="1"/>
          <p:nvPr/>
        </p:nvSpPr>
        <p:spPr>
          <a:xfrm>
            <a:off x="593543" y="4941801"/>
            <a:ext cx="74426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Circe" panose="020B0502020203020203" pitchFamily="34" charset="-52"/>
              </a:rPr>
              <a:t>8 (347) 224-99-99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BCEB93C-1242-46FF-9B12-8B43129BFEE5}"/>
              </a:ext>
            </a:extLst>
          </p:cNvPr>
          <p:cNvSpPr txBox="1"/>
          <p:nvPr/>
        </p:nvSpPr>
        <p:spPr>
          <a:xfrm>
            <a:off x="593543" y="5277419"/>
            <a:ext cx="18132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irce" panose="020B0502020203020203" pitchFamily="34" charset="-52"/>
              </a:rPr>
              <a:t>ano-mb@mail.ru</a:t>
            </a:r>
            <a:endParaRPr lang="ru-RU" sz="1400" dirty="0">
              <a:latin typeface="Circe" panose="020B0502020203020203" pitchFamily="34" charset="-52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DA994EF-1A53-4E87-B16F-7FF328F0953F}"/>
              </a:ext>
            </a:extLst>
          </p:cNvPr>
          <p:cNvSpPr txBox="1"/>
          <p:nvPr/>
        </p:nvSpPr>
        <p:spPr>
          <a:xfrm>
            <a:off x="2397855" y="5272627"/>
            <a:ext cx="15892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Circe" panose="020B0502020203020203" pitchFamily="34" charset="-52"/>
              </a:rPr>
              <a:t>cmbrb.ru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D139EC08-E126-4379-9C7C-9F9039A102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17" y="2637024"/>
            <a:ext cx="384482" cy="39262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85F33ECC-1DC4-4C5B-9F52-E6EC5C8483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7" y="3328168"/>
            <a:ext cx="382952" cy="39106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073955E6-7716-4244-98A1-5062835619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8" y="3035964"/>
            <a:ext cx="352150" cy="35960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A1EB354F-5759-4287-BFB7-96BC307FDD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959" y="3379799"/>
            <a:ext cx="477646" cy="487764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444C23F9-A1B9-4281-85B9-B7ADBDA60B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9" y="4905182"/>
            <a:ext cx="352150" cy="35960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288FDF82-7DD4-4526-BFDC-FC54942845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8" y="5227803"/>
            <a:ext cx="382952" cy="39106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D79A0338-21C6-4FD3-BFB6-364E1EB194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13" y="5283827"/>
            <a:ext cx="477646" cy="487764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1B877F69-314B-4DA7-A175-3759CEEECB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17" y="4521322"/>
            <a:ext cx="384482" cy="39262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E781EE59-B29E-400D-B3EC-18840C604B9E}"/>
              </a:ext>
            </a:extLst>
          </p:cNvPr>
          <p:cNvSpPr txBox="1"/>
          <p:nvPr/>
        </p:nvSpPr>
        <p:spPr>
          <a:xfrm>
            <a:off x="7678630" y="1990570"/>
            <a:ext cx="4329083" cy="299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ED5338"/>
                </a:solidFill>
                <a:effectLst/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ОФИСЫ ЦЕНТРА «МОЙ БИЗНЕС»  </a:t>
            </a:r>
            <a:endParaRPr lang="ru-RU" sz="2400" dirty="0">
              <a:solidFill>
                <a:srgbClr val="ED5338"/>
              </a:solidFill>
              <a:effectLst/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aseline="-25000" dirty="0">
                <a:solidFill>
                  <a:srgbClr val="000000"/>
                </a:solidFill>
                <a:effectLst/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450000, г. Уфа, ул. </a:t>
            </a:r>
            <a:r>
              <a:rPr lang="ru-RU" sz="2000" baseline="-25000" dirty="0" err="1">
                <a:solidFill>
                  <a:srgbClr val="000000"/>
                </a:solidFill>
                <a:effectLst/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Заки</a:t>
            </a:r>
            <a:r>
              <a:rPr lang="ru-RU" sz="2000" baseline="-25000" dirty="0">
                <a:solidFill>
                  <a:srgbClr val="000000"/>
                </a:solidFill>
                <a:effectLst/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aseline="-25000" dirty="0" err="1">
                <a:solidFill>
                  <a:srgbClr val="000000"/>
                </a:solidFill>
                <a:effectLst/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Валиди</a:t>
            </a:r>
            <a:r>
              <a:rPr lang="ru-RU" sz="2000" baseline="-25000" dirty="0">
                <a:solidFill>
                  <a:srgbClr val="000000"/>
                </a:solidFill>
                <a:effectLst/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, 2</a:t>
            </a:r>
            <a:endParaRPr lang="ru-RU" sz="2800" dirty="0">
              <a:effectLst/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aseline="-25000" dirty="0">
                <a:solidFill>
                  <a:srgbClr val="000000"/>
                </a:solidFill>
                <a:effectLst/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450064, г. Уфа, ул. Мира, 14 </a:t>
            </a:r>
            <a:endParaRPr lang="ru-RU" sz="2800" dirty="0">
              <a:effectLst/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aseline="-25000" dirty="0">
                <a:solidFill>
                  <a:srgbClr val="000000"/>
                </a:solidFill>
                <a:effectLst/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452683, г. Нефтекамск. пр. Комсомольский, 19</a:t>
            </a:r>
            <a:endParaRPr lang="ru-RU" sz="2800" dirty="0">
              <a:effectLst/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aseline="-25000" dirty="0">
                <a:solidFill>
                  <a:srgbClr val="000000"/>
                </a:solidFill>
                <a:effectLst/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453103, г. Стерлитамак, проспект Ленина, 14.</a:t>
            </a:r>
            <a:endParaRPr lang="ru-RU" sz="2800" dirty="0">
              <a:effectLst/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aseline="-25000" dirty="0">
                <a:solidFill>
                  <a:srgbClr val="000000"/>
                </a:solidFill>
                <a:effectLst/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452602, г. Октябрьский, ул. Садовое кольцо, д.71. </a:t>
            </a:r>
            <a:endParaRPr lang="ru-RU" sz="2800" dirty="0">
              <a:effectLst/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aseline="-25000" dirty="0">
                <a:solidFill>
                  <a:srgbClr val="000000"/>
                </a:solidFill>
                <a:effectLst/>
                <a:latin typeface="Circe Bold" panose="020B0602020203020203" pitchFamily="34" charset="-52"/>
                <a:ea typeface="Calibri" panose="020F0502020204030204" pitchFamily="34" charset="0"/>
              </a:rPr>
              <a:t>453307</a:t>
            </a:r>
            <a:r>
              <a:rPr lang="ru-RU" sz="2000" b="1" baseline="-25000" dirty="0">
                <a:solidFill>
                  <a:srgbClr val="000000"/>
                </a:solidFill>
                <a:effectLst/>
                <a:latin typeface="Circe Bold" panose="020B0602020203020203" pitchFamily="34" charset="-52"/>
                <a:ea typeface="Calibri" panose="020F0502020204030204" pitchFamily="34" charset="0"/>
              </a:rPr>
              <a:t>, </a:t>
            </a:r>
            <a:r>
              <a:rPr lang="ru-RU" sz="2000" baseline="-25000" dirty="0">
                <a:solidFill>
                  <a:srgbClr val="000000"/>
                </a:solidFill>
                <a:effectLst/>
                <a:latin typeface="Circe Bold" panose="020B0602020203020203" pitchFamily="34" charset="-52"/>
                <a:ea typeface="Calibri" panose="020F0502020204030204" pitchFamily="34" charset="0"/>
              </a:rPr>
              <a:t>г. Кумертау, ул. Горького, д.11.</a:t>
            </a:r>
            <a:endParaRPr lang="ru-RU" sz="2000" dirty="0">
              <a:latin typeface="Circe Bold" panose="020B0602020203020203" pitchFamily="34" charset="-52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0C15E2A9-2F06-465E-90EF-B01A6439E39C}"/>
              </a:ext>
            </a:extLst>
          </p:cNvPr>
          <p:cNvSpPr txBox="1"/>
          <p:nvPr/>
        </p:nvSpPr>
        <p:spPr>
          <a:xfrm>
            <a:off x="1198363" y="1180734"/>
            <a:ext cx="979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D5338"/>
                </a:solidFill>
                <a:latin typeface="Circe Bold" panose="020B0602020203020203" pitchFamily="34" charset="-52"/>
              </a:rPr>
              <a:t>КОНТАКТЫ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2EF25D0-92AD-4BD3-922F-BDC904F923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717" y="1956338"/>
            <a:ext cx="591770" cy="62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1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670EDE6-BC9D-4DA4-9A44-AFD689391B7B}"/>
              </a:ext>
            </a:extLst>
          </p:cNvPr>
          <p:cNvSpPr/>
          <p:nvPr/>
        </p:nvSpPr>
        <p:spPr>
          <a:xfrm rot="20531580">
            <a:off x="5284923" y="5481301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B61CFC0-C1D4-4459-9400-BCEF7D96BCDD}"/>
              </a:ext>
            </a:extLst>
          </p:cNvPr>
          <p:cNvSpPr/>
          <p:nvPr/>
        </p:nvSpPr>
        <p:spPr>
          <a:xfrm rot="1183482">
            <a:off x="2526551" y="-1459946"/>
            <a:ext cx="10627179" cy="337502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D49E10D-C256-497D-A1BD-FFA2F68CE76B}"/>
              </a:ext>
            </a:extLst>
          </p:cNvPr>
          <p:cNvSpPr/>
          <p:nvPr/>
        </p:nvSpPr>
        <p:spPr>
          <a:xfrm rot="1183482">
            <a:off x="5146028" y="-1160279"/>
            <a:ext cx="7811160" cy="2527119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AAD7DB7-F5C7-4818-A355-CD42C3C5CF81}"/>
              </a:ext>
            </a:extLst>
          </p:cNvPr>
          <p:cNvSpPr/>
          <p:nvPr/>
        </p:nvSpPr>
        <p:spPr>
          <a:xfrm rot="20531580">
            <a:off x="-1529995" y="-1781860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BF380D7-8129-4847-BC8B-9722E2605EC9}"/>
              </a:ext>
            </a:extLst>
          </p:cNvPr>
          <p:cNvSpPr/>
          <p:nvPr/>
        </p:nvSpPr>
        <p:spPr>
          <a:xfrm>
            <a:off x="0" y="1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47E1BD94-DAD9-4608-BC4E-F8C2B7993621}"/>
              </a:ext>
            </a:extLst>
          </p:cNvPr>
          <p:cNvCxnSpPr>
            <a:cxnSpLocks/>
          </p:cNvCxnSpPr>
          <p:nvPr/>
        </p:nvCxnSpPr>
        <p:spPr>
          <a:xfrm>
            <a:off x="0" y="263526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A6E8EEF3-61F7-4677-9A0B-088880EB12AB}"/>
              </a:ext>
            </a:extLst>
          </p:cNvPr>
          <p:cNvCxnSpPr>
            <a:cxnSpLocks/>
          </p:cNvCxnSpPr>
          <p:nvPr/>
        </p:nvCxnSpPr>
        <p:spPr>
          <a:xfrm>
            <a:off x="0" y="32200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BE009443-5242-4A1E-9D5D-AA5460C8A008}"/>
              </a:ext>
            </a:extLst>
          </p:cNvPr>
          <p:cNvCxnSpPr>
            <a:cxnSpLocks/>
          </p:cNvCxnSpPr>
          <p:nvPr/>
        </p:nvCxnSpPr>
        <p:spPr>
          <a:xfrm>
            <a:off x="0" y="38253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68D3CE3-88AE-44DD-BD5F-D5858E42EBD2}"/>
              </a:ext>
            </a:extLst>
          </p:cNvPr>
          <p:cNvSpPr/>
          <p:nvPr/>
        </p:nvSpPr>
        <p:spPr>
          <a:xfrm>
            <a:off x="0" y="6228272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irce Bold" panose="020B0602020203020203" pitchFamily="34" charset="-52"/>
              </a:rPr>
              <a:t>8 (347) 224-99-99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C72E2E39-5CE5-4E3E-B9BE-DEC89F01F6A3}"/>
              </a:ext>
            </a:extLst>
          </p:cNvPr>
          <p:cNvCxnSpPr>
            <a:cxnSpLocks/>
          </p:cNvCxnSpPr>
          <p:nvPr/>
        </p:nvCxnSpPr>
        <p:spPr>
          <a:xfrm>
            <a:off x="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555847E1-1CAD-44C8-972A-2D08AC65E889}"/>
              </a:ext>
            </a:extLst>
          </p:cNvPr>
          <p:cNvCxnSpPr>
            <a:cxnSpLocks/>
          </p:cNvCxnSpPr>
          <p:nvPr/>
        </p:nvCxnSpPr>
        <p:spPr>
          <a:xfrm>
            <a:off x="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FCE3ECB6-D38A-4FCD-8E76-2FA0EFD22A7C}"/>
              </a:ext>
            </a:extLst>
          </p:cNvPr>
          <p:cNvCxnSpPr>
            <a:cxnSpLocks/>
          </p:cNvCxnSpPr>
          <p:nvPr/>
        </p:nvCxnSpPr>
        <p:spPr>
          <a:xfrm>
            <a:off x="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67697FE6-05BC-4126-92FB-F80027ABD2E5}"/>
              </a:ext>
            </a:extLst>
          </p:cNvPr>
          <p:cNvCxnSpPr>
            <a:cxnSpLocks/>
          </p:cNvCxnSpPr>
          <p:nvPr/>
        </p:nvCxnSpPr>
        <p:spPr>
          <a:xfrm>
            <a:off x="823200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28444A2A-D43F-4D6D-BE99-FC70EB9F2CB5}"/>
              </a:ext>
            </a:extLst>
          </p:cNvPr>
          <p:cNvCxnSpPr>
            <a:cxnSpLocks/>
          </p:cNvCxnSpPr>
          <p:nvPr/>
        </p:nvCxnSpPr>
        <p:spPr>
          <a:xfrm>
            <a:off x="823200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BFAAB99B-E2D5-4000-A415-FAAB4A73B355}"/>
              </a:ext>
            </a:extLst>
          </p:cNvPr>
          <p:cNvCxnSpPr>
            <a:cxnSpLocks/>
          </p:cNvCxnSpPr>
          <p:nvPr/>
        </p:nvCxnSpPr>
        <p:spPr>
          <a:xfrm>
            <a:off x="823200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8A8181-2ECB-4142-98C9-0859573BD50A}"/>
              </a:ext>
            </a:extLst>
          </p:cNvPr>
          <p:cNvSpPr txBox="1"/>
          <p:nvPr/>
        </p:nvSpPr>
        <p:spPr>
          <a:xfrm>
            <a:off x="1942957" y="884652"/>
            <a:ext cx="8440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ED5338"/>
                </a:solidFill>
                <a:latin typeface="Circe Bold" panose="020B0602020203020203" pitchFamily="34" charset="-52"/>
              </a:rPr>
              <a:t>ГОСУДАРСТВЕННЫЙ КОМИТЕТ РЕСПУБЛИКИ БАШКОРТОСТАН ПО ПРЕДПРИНИМАТЕЛЬСТВУ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27039B1-8B77-45B7-9335-5AA32F6A2EB9}"/>
              </a:ext>
            </a:extLst>
          </p:cNvPr>
          <p:cNvSpPr txBox="1"/>
          <p:nvPr/>
        </p:nvSpPr>
        <p:spPr>
          <a:xfrm>
            <a:off x="298118" y="1546915"/>
            <a:ext cx="1114270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562212"/>
                </a:solidFill>
                <a:latin typeface="Circe Bold" panose="020B0602020203020203" pitchFamily="34" charset="-52"/>
              </a:rPr>
              <a:t>Реализация Госпрограммы "Развитие и поддержка малого и среднего предпринимательства в Республике Башкортостан"</a:t>
            </a:r>
          </a:p>
          <a:p>
            <a:endParaRPr lang="ru-RU" sz="1600" dirty="0">
              <a:latin typeface="Circe Light" panose="020B0402020203020203" pitchFamily="34" charset="-52"/>
            </a:endParaRPr>
          </a:p>
          <a:p>
            <a:r>
              <a:rPr lang="ru-RU" sz="1600" dirty="0">
                <a:solidFill>
                  <a:srgbClr val="ED5338"/>
                </a:solidFill>
                <a:latin typeface="Circe Bold" panose="020B0602020203020203" pitchFamily="34" charset="-52"/>
              </a:rPr>
              <a:t>Субсидии через муниципальные образования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600" dirty="0">
                <a:latin typeface="Circe Light" panose="020B0402020203020203" pitchFamily="34" charset="-52"/>
              </a:rPr>
              <a:t>на начальной стадии становлении бизнеса;</a:t>
            </a:r>
          </a:p>
          <a:p>
            <a:pPr marL="285750" indent="-285750">
              <a:buClr>
                <a:srgbClr val="BF956F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irce Light" panose="020B0402020203020203" pitchFamily="34" charset="-52"/>
              </a:rPr>
              <a:t>предоставление субсидий в целях возмещения части затрат, связанных с уплатой лизинговых платежей по договорам лизинга;</a:t>
            </a:r>
          </a:p>
          <a:p>
            <a:pPr marL="285750" indent="-285750">
              <a:buClr>
                <a:srgbClr val="BF956F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irce Light" panose="020B0402020203020203" pitchFamily="34" charset="-52"/>
              </a:rPr>
              <a:t>на приобретение оборудования;</a:t>
            </a:r>
          </a:p>
          <a:p>
            <a:pPr marL="285750" indent="-285750">
              <a:buClr>
                <a:srgbClr val="BF956F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irce Light" panose="020B0402020203020203" pitchFamily="34" charset="-52"/>
              </a:rPr>
              <a:t>на создание и (или) развитие коворкинг-центров;</a:t>
            </a:r>
          </a:p>
          <a:p>
            <a:pPr marL="285750" indent="-285750">
              <a:buClr>
                <a:srgbClr val="BF956F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irce Light" panose="020B0402020203020203" pitchFamily="34" charset="-52"/>
              </a:rPr>
              <a:t>предоставление субсидий по уплате процентной ставки по кредитным договорам, заключенным на инвестиционные цели;</a:t>
            </a:r>
          </a:p>
          <a:p>
            <a:pPr marL="285750" indent="-285750">
              <a:buClr>
                <a:srgbClr val="BF956F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irce Light" panose="020B0402020203020203" pitchFamily="34" charset="-52"/>
              </a:rPr>
              <a:t>на оплату аренды и оплату коммунальных услуг;</a:t>
            </a:r>
          </a:p>
          <a:p>
            <a:pPr marL="285750" indent="-285750">
              <a:buClr>
                <a:srgbClr val="BF956F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irce Light" panose="020B0402020203020203" pitchFamily="34" charset="-52"/>
              </a:rPr>
              <a:t>на семейный бизнес;</a:t>
            </a:r>
          </a:p>
          <a:p>
            <a:pPr marL="285750" indent="-285750">
              <a:buClr>
                <a:srgbClr val="BF956F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irce Light" panose="020B0402020203020203" pitchFamily="34" charset="-52"/>
              </a:rPr>
              <a:t>для субъектов социального предпринимательства; </a:t>
            </a:r>
          </a:p>
          <a:p>
            <a:pPr marL="285750" indent="-285750">
              <a:buClr>
                <a:srgbClr val="BF956F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irce Light" panose="020B0402020203020203" pitchFamily="34" charset="-52"/>
              </a:rPr>
              <a:t>на разработку цифровых приложений в сферах дополнительного образования, интернет торговли, онлайн развлечений, сферы услуг и общественного питания;</a:t>
            </a:r>
          </a:p>
          <a:p>
            <a:pPr marL="285750" indent="-285750">
              <a:buClr>
                <a:srgbClr val="BF956F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irce Light" panose="020B0402020203020203" pitchFamily="34" charset="-52"/>
              </a:rPr>
              <a:t>на оплату услуг сервисов по доставке товаров;</a:t>
            </a:r>
          </a:p>
          <a:p>
            <a:pPr marL="285750" indent="-285750">
              <a:buClr>
                <a:srgbClr val="BF956F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irce Light" panose="020B0402020203020203" pitchFamily="34" charset="-52"/>
              </a:rPr>
              <a:t>на продвижение товаров и услуг на торговых интернет-площадках;</a:t>
            </a:r>
          </a:p>
          <a:p>
            <a:endParaRPr lang="ru-RU" sz="1600" dirty="0">
              <a:latin typeface="Circe Light" panose="020B0402020203020203" pitchFamily="34" charset="-52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7D3B04BB-833E-48EF-8172-53DB41EE5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73" y="6290584"/>
            <a:ext cx="406810" cy="40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70C6831D-4A58-4193-9E66-07DEB21D7837}"/>
              </a:ext>
            </a:extLst>
          </p:cNvPr>
          <p:cNvGrpSpPr/>
          <p:nvPr/>
        </p:nvGrpSpPr>
        <p:grpSpPr>
          <a:xfrm rot="3584252">
            <a:off x="10707498" y="1370024"/>
            <a:ext cx="2119256" cy="1472882"/>
            <a:chOff x="2418080" y="4704080"/>
            <a:chExt cx="2032000" cy="1412239"/>
          </a:xfrm>
          <a:solidFill>
            <a:srgbClr val="EDD8C2">
              <a:alpha val="58000"/>
            </a:srgbClr>
          </a:solidFill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D21B4551-6084-4A7E-8DD3-453FB4887A81}"/>
                </a:ext>
              </a:extLst>
            </p:cNvPr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2870E2B6-7C03-4D7C-9FD1-3388DC9BACF6}"/>
                </a:ext>
              </a:extLst>
            </p:cNvPr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BA67C7A6-FBA2-4F51-8C7F-5754EF354A95}"/>
                </a:ext>
              </a:extLst>
            </p:cNvPr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B89D1E75-33BC-4329-B4A6-D146D7D3A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949" y="740019"/>
            <a:ext cx="712203" cy="74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9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670EDE6-BC9D-4DA4-9A44-AFD689391B7B}"/>
              </a:ext>
            </a:extLst>
          </p:cNvPr>
          <p:cNvSpPr/>
          <p:nvPr/>
        </p:nvSpPr>
        <p:spPr>
          <a:xfrm rot="20531580">
            <a:off x="5284923" y="5481301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B61CFC0-C1D4-4459-9400-BCEF7D96BCDD}"/>
              </a:ext>
            </a:extLst>
          </p:cNvPr>
          <p:cNvSpPr/>
          <p:nvPr/>
        </p:nvSpPr>
        <p:spPr>
          <a:xfrm rot="1183482">
            <a:off x="2526551" y="-1459946"/>
            <a:ext cx="10627179" cy="337502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D49E10D-C256-497D-A1BD-FFA2F68CE76B}"/>
              </a:ext>
            </a:extLst>
          </p:cNvPr>
          <p:cNvSpPr/>
          <p:nvPr/>
        </p:nvSpPr>
        <p:spPr>
          <a:xfrm rot="1183482">
            <a:off x="5146028" y="-1160279"/>
            <a:ext cx="7811160" cy="2527119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AAD7DB7-F5C7-4818-A355-CD42C3C5CF81}"/>
              </a:ext>
            </a:extLst>
          </p:cNvPr>
          <p:cNvSpPr/>
          <p:nvPr/>
        </p:nvSpPr>
        <p:spPr>
          <a:xfrm rot="20531580">
            <a:off x="-1306665" y="-2028079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BF380D7-8129-4847-BC8B-9722E2605EC9}"/>
              </a:ext>
            </a:extLst>
          </p:cNvPr>
          <p:cNvSpPr/>
          <p:nvPr/>
        </p:nvSpPr>
        <p:spPr>
          <a:xfrm>
            <a:off x="0" y="1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47E1BD94-DAD9-4608-BC4E-F8C2B7993621}"/>
              </a:ext>
            </a:extLst>
          </p:cNvPr>
          <p:cNvCxnSpPr>
            <a:cxnSpLocks/>
          </p:cNvCxnSpPr>
          <p:nvPr/>
        </p:nvCxnSpPr>
        <p:spPr>
          <a:xfrm>
            <a:off x="0" y="263526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A6E8EEF3-61F7-4677-9A0B-088880EB12AB}"/>
              </a:ext>
            </a:extLst>
          </p:cNvPr>
          <p:cNvCxnSpPr>
            <a:cxnSpLocks/>
          </p:cNvCxnSpPr>
          <p:nvPr/>
        </p:nvCxnSpPr>
        <p:spPr>
          <a:xfrm>
            <a:off x="0" y="32200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BE009443-5242-4A1E-9D5D-AA5460C8A008}"/>
              </a:ext>
            </a:extLst>
          </p:cNvPr>
          <p:cNvCxnSpPr>
            <a:cxnSpLocks/>
          </p:cNvCxnSpPr>
          <p:nvPr/>
        </p:nvCxnSpPr>
        <p:spPr>
          <a:xfrm>
            <a:off x="0" y="38253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68D3CE3-88AE-44DD-BD5F-D5858E42EBD2}"/>
              </a:ext>
            </a:extLst>
          </p:cNvPr>
          <p:cNvSpPr/>
          <p:nvPr/>
        </p:nvSpPr>
        <p:spPr>
          <a:xfrm>
            <a:off x="0" y="6228272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irce Bold" panose="020B0602020203020203" pitchFamily="34" charset="-52"/>
              </a:rPr>
              <a:t>8 (347) 224-99-99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C72E2E39-5CE5-4E3E-B9BE-DEC89F01F6A3}"/>
              </a:ext>
            </a:extLst>
          </p:cNvPr>
          <p:cNvCxnSpPr>
            <a:cxnSpLocks/>
          </p:cNvCxnSpPr>
          <p:nvPr/>
        </p:nvCxnSpPr>
        <p:spPr>
          <a:xfrm>
            <a:off x="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555847E1-1CAD-44C8-972A-2D08AC65E889}"/>
              </a:ext>
            </a:extLst>
          </p:cNvPr>
          <p:cNvCxnSpPr>
            <a:cxnSpLocks/>
          </p:cNvCxnSpPr>
          <p:nvPr/>
        </p:nvCxnSpPr>
        <p:spPr>
          <a:xfrm>
            <a:off x="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FCE3ECB6-D38A-4FCD-8E76-2FA0EFD22A7C}"/>
              </a:ext>
            </a:extLst>
          </p:cNvPr>
          <p:cNvCxnSpPr>
            <a:cxnSpLocks/>
          </p:cNvCxnSpPr>
          <p:nvPr/>
        </p:nvCxnSpPr>
        <p:spPr>
          <a:xfrm>
            <a:off x="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67697FE6-05BC-4126-92FB-F80027ABD2E5}"/>
              </a:ext>
            </a:extLst>
          </p:cNvPr>
          <p:cNvCxnSpPr>
            <a:cxnSpLocks/>
          </p:cNvCxnSpPr>
          <p:nvPr/>
        </p:nvCxnSpPr>
        <p:spPr>
          <a:xfrm>
            <a:off x="823200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28444A2A-D43F-4D6D-BE99-FC70EB9F2CB5}"/>
              </a:ext>
            </a:extLst>
          </p:cNvPr>
          <p:cNvCxnSpPr>
            <a:cxnSpLocks/>
          </p:cNvCxnSpPr>
          <p:nvPr/>
        </p:nvCxnSpPr>
        <p:spPr>
          <a:xfrm>
            <a:off x="823200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BFAAB99B-E2D5-4000-A415-FAAB4A73B355}"/>
              </a:ext>
            </a:extLst>
          </p:cNvPr>
          <p:cNvCxnSpPr>
            <a:cxnSpLocks/>
          </p:cNvCxnSpPr>
          <p:nvPr/>
        </p:nvCxnSpPr>
        <p:spPr>
          <a:xfrm>
            <a:off x="823200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8A8181-2ECB-4142-98C9-0859573BD50A}"/>
              </a:ext>
            </a:extLst>
          </p:cNvPr>
          <p:cNvSpPr txBox="1"/>
          <p:nvPr/>
        </p:nvSpPr>
        <p:spPr>
          <a:xfrm>
            <a:off x="1755903" y="890883"/>
            <a:ext cx="982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ED5338"/>
                </a:solidFill>
                <a:latin typeface="Circe Bold" panose="020B0602020203020203" pitchFamily="34" charset="-52"/>
              </a:rPr>
              <a:t>АНО «АГЕНТСТВО РЕСПУБЛИКИ БАШКОРТОСТАН ПО РАЗВИТИЮ МАЛОГО И СРЕДНЕГО ПРЕДПРИНИМАТЕЛЬСТВА»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7D3B04BB-833E-48EF-8172-53DB41EE5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73" y="6290584"/>
            <a:ext cx="406810" cy="40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32B4867-9BB3-4AD9-A7AD-27E4004E5F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3" y="621198"/>
            <a:ext cx="1381729" cy="80621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27039B1-8B77-45B7-9335-5AA32F6A2EB9}"/>
              </a:ext>
            </a:extLst>
          </p:cNvPr>
          <p:cNvSpPr txBox="1"/>
          <p:nvPr/>
        </p:nvSpPr>
        <p:spPr>
          <a:xfrm>
            <a:off x="424873" y="1683496"/>
            <a:ext cx="1164696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BF956F"/>
              </a:buClr>
              <a:buSzPct val="110000"/>
            </a:pPr>
            <a:r>
              <a:rPr lang="ru-RU" sz="1400" b="1" dirty="0">
                <a:solidFill>
                  <a:srgbClr val="562212"/>
                </a:solidFill>
                <a:latin typeface="Circe Bold" panose="020B0602020203020203" pitchFamily="34" charset="-52"/>
              </a:rPr>
              <a:t>ГАРАНТИЙНЫЙ ФОНД: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Circe Light" panose="020B0402020203020203" pitchFamily="34" charset="-52"/>
              </a:rPr>
              <a:t>25 млн. рублей - максимальный размер единовременно выдаваемого поручительства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Circe Light" panose="020B0402020203020203" pitchFamily="34" charset="-52"/>
              </a:rPr>
              <a:t>75 млн. рублей – совокупный  лимит  поручительств  Агентства, действующий в отношении 1 (одного) заемщика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endParaRPr lang="ru-RU" sz="1400" dirty="0">
              <a:latin typeface="Circe Light" panose="020B0402020203020203" pitchFamily="34" charset="-52"/>
            </a:endParaRPr>
          </a:p>
          <a:p>
            <a:pPr>
              <a:buClr>
                <a:srgbClr val="BF956F"/>
              </a:buClr>
              <a:buSzPct val="110000"/>
            </a:pPr>
            <a:r>
              <a:rPr lang="ru-RU" sz="1400" b="1" dirty="0">
                <a:solidFill>
                  <a:srgbClr val="562212"/>
                </a:solidFill>
                <a:latin typeface="Circe Bold" panose="020B0602020203020203" pitchFamily="34" charset="-52"/>
              </a:rPr>
              <a:t>ФОНД ПОДДЕРЖКИ ИНВЕСТИЦИОННЫХ ИНИЦИАТИВ</a:t>
            </a:r>
            <a:r>
              <a:rPr lang="ru-RU" sz="1400" b="1" dirty="0">
                <a:latin typeface="Circe Bold" panose="020B0602020203020203" pitchFamily="34" charset="-52"/>
              </a:rPr>
              <a:t>: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Circe Light" panose="020B0402020203020203" pitchFamily="34" charset="-52"/>
              </a:rPr>
              <a:t>На конкурсной основе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Circe Light" panose="020B0402020203020203" pitchFamily="34" charset="-52"/>
              </a:rPr>
              <a:t>Размер займа - от 100 до 500 </a:t>
            </a:r>
            <a:r>
              <a:rPr lang="ru-RU" sz="1400" dirty="0" err="1">
                <a:latin typeface="Circe Light" panose="020B0402020203020203" pitchFamily="34" charset="-52"/>
              </a:rPr>
              <a:t>тыс.рублей</a:t>
            </a:r>
            <a:endParaRPr lang="ru-RU" sz="1400" dirty="0">
              <a:latin typeface="Circe Light" panose="020B0402020203020203" pitchFamily="34" charset="-52"/>
            </a:endParaRP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Circe Light" panose="020B0402020203020203" pitchFamily="34" charset="-52"/>
              </a:rPr>
              <a:t>На приоритетные виды экономической деятельности 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Circe Light" panose="020B0402020203020203" pitchFamily="34" charset="-52"/>
              </a:rPr>
              <a:t>Срок займа - до 3-х лет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Circe Light" panose="020B0402020203020203" pitchFamily="34" charset="-52"/>
              </a:rPr>
              <a:t>Размер единовременной комиссии 2/3 ключевой ставки Банка России 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Circe Light" panose="020B0402020203020203" pitchFamily="34" charset="-52"/>
              </a:rPr>
              <a:t>Обязательным условием предоставления займа является наличие обеспечения займа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endParaRPr lang="ru-RU" sz="1400" dirty="0">
              <a:latin typeface="Circe Light" panose="020B0402020203020203" pitchFamily="34" charset="-52"/>
            </a:endParaRPr>
          </a:p>
          <a:p>
            <a:pPr>
              <a:buClr>
                <a:srgbClr val="BF956F"/>
              </a:buClr>
              <a:buSzPct val="110000"/>
            </a:pPr>
            <a:r>
              <a:rPr lang="ru-RU" sz="1400" b="1" dirty="0">
                <a:solidFill>
                  <a:srgbClr val="562212"/>
                </a:solidFill>
                <a:latin typeface="Circe Bold" panose="020B0602020203020203" pitchFamily="34" charset="-52"/>
              </a:rPr>
              <a:t>ЛИЗИНГОВЫЙ ФОНД: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Circe Light" panose="020B0402020203020203" pitchFamily="34" charset="-52"/>
              </a:rPr>
              <a:t>На конкурсной основе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Circe Light" panose="020B0402020203020203" pitchFamily="34" charset="-52"/>
              </a:rPr>
              <a:t>Максимальная стоимость основных средств - 7 млн. рублей 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Circe Light" panose="020B0402020203020203" pitchFamily="34" charset="-52"/>
              </a:rPr>
              <a:t>Срок предоставления - 5 лет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Circe Light" panose="020B0402020203020203" pitchFamily="34" charset="-52"/>
              </a:rPr>
              <a:t>Размер ежегодной платы - 1/2 ключевой ставки Банка России 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Circe Light" panose="020B0402020203020203" pitchFamily="34" charset="-52"/>
              </a:rPr>
              <a:t>Первоначальный взнос - не менее 10%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Circe Light" panose="020B0402020203020203" pitchFamily="34" charset="-52"/>
              </a:rPr>
              <a:t>Промышленное и технологическое оборудование, сельскохозяйственная техника и оборудование, спецтехника и транспортные средства, кроме легковых автотранспортных средств и мотоциклов</a:t>
            </a:r>
          </a:p>
          <a:p>
            <a:endParaRPr lang="ru-RU" sz="1400" dirty="0">
              <a:latin typeface="Circe Light" panose="020B0402020203020203" pitchFamily="34" charset="-52"/>
            </a:endParaRPr>
          </a:p>
        </p:txBody>
      </p:sp>
      <p:sp>
        <p:nvSpPr>
          <p:cNvPr id="30" name="Арка 29">
            <a:extLst>
              <a:ext uri="{FF2B5EF4-FFF2-40B4-BE49-F238E27FC236}">
                <a16:creationId xmlns:a16="http://schemas.microsoft.com/office/drawing/2014/main" xmlns="" id="{A5A42C1B-A24B-4B28-B68D-A8D33D37B12A}"/>
              </a:ext>
            </a:extLst>
          </p:cNvPr>
          <p:cNvSpPr/>
          <p:nvPr/>
        </p:nvSpPr>
        <p:spPr>
          <a:xfrm rot="2021139">
            <a:off x="11210441" y="2045094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514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Арка 25">
            <a:extLst>
              <a:ext uri="{FF2B5EF4-FFF2-40B4-BE49-F238E27FC236}">
                <a16:creationId xmlns:a16="http://schemas.microsoft.com/office/drawing/2014/main" xmlns="" id="{16928006-B5F0-4745-82AA-25345EE89C28}"/>
              </a:ext>
            </a:extLst>
          </p:cNvPr>
          <p:cNvSpPr/>
          <p:nvPr/>
        </p:nvSpPr>
        <p:spPr>
          <a:xfrm rot="7971984">
            <a:off x="10866471" y="5143589"/>
            <a:ext cx="2192766" cy="2021661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670EDE6-BC9D-4DA4-9A44-AFD689391B7B}"/>
              </a:ext>
            </a:extLst>
          </p:cNvPr>
          <p:cNvSpPr/>
          <p:nvPr/>
        </p:nvSpPr>
        <p:spPr>
          <a:xfrm rot="20531580">
            <a:off x="6241458" y="5407433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B61CFC0-C1D4-4459-9400-BCEF7D96BCDD}"/>
              </a:ext>
            </a:extLst>
          </p:cNvPr>
          <p:cNvSpPr/>
          <p:nvPr/>
        </p:nvSpPr>
        <p:spPr>
          <a:xfrm rot="1183482">
            <a:off x="2526551" y="-1459946"/>
            <a:ext cx="10627179" cy="337502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D49E10D-C256-497D-A1BD-FFA2F68CE76B}"/>
              </a:ext>
            </a:extLst>
          </p:cNvPr>
          <p:cNvSpPr/>
          <p:nvPr/>
        </p:nvSpPr>
        <p:spPr>
          <a:xfrm rot="1183482">
            <a:off x="5146028" y="-1160279"/>
            <a:ext cx="7811160" cy="2527119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AAD7DB7-F5C7-4818-A355-CD42C3C5CF81}"/>
              </a:ext>
            </a:extLst>
          </p:cNvPr>
          <p:cNvSpPr/>
          <p:nvPr/>
        </p:nvSpPr>
        <p:spPr>
          <a:xfrm rot="20531580">
            <a:off x="-1306665" y="-2028079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BF380D7-8129-4847-BC8B-9722E2605EC9}"/>
              </a:ext>
            </a:extLst>
          </p:cNvPr>
          <p:cNvSpPr/>
          <p:nvPr/>
        </p:nvSpPr>
        <p:spPr>
          <a:xfrm>
            <a:off x="0" y="1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47E1BD94-DAD9-4608-BC4E-F8C2B7993621}"/>
              </a:ext>
            </a:extLst>
          </p:cNvPr>
          <p:cNvCxnSpPr>
            <a:cxnSpLocks/>
          </p:cNvCxnSpPr>
          <p:nvPr/>
        </p:nvCxnSpPr>
        <p:spPr>
          <a:xfrm>
            <a:off x="0" y="263526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A6E8EEF3-61F7-4677-9A0B-088880EB12AB}"/>
              </a:ext>
            </a:extLst>
          </p:cNvPr>
          <p:cNvCxnSpPr>
            <a:cxnSpLocks/>
          </p:cNvCxnSpPr>
          <p:nvPr/>
        </p:nvCxnSpPr>
        <p:spPr>
          <a:xfrm>
            <a:off x="0" y="32200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BE009443-5242-4A1E-9D5D-AA5460C8A008}"/>
              </a:ext>
            </a:extLst>
          </p:cNvPr>
          <p:cNvCxnSpPr>
            <a:cxnSpLocks/>
          </p:cNvCxnSpPr>
          <p:nvPr/>
        </p:nvCxnSpPr>
        <p:spPr>
          <a:xfrm>
            <a:off x="0" y="38253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68D3CE3-88AE-44DD-BD5F-D5858E42EBD2}"/>
              </a:ext>
            </a:extLst>
          </p:cNvPr>
          <p:cNvSpPr/>
          <p:nvPr/>
        </p:nvSpPr>
        <p:spPr>
          <a:xfrm>
            <a:off x="3310" y="6228272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irce Bold" panose="020B0602020203020203"/>
                <a:cs typeface="Arial" panose="020B0604020202020204" pitchFamily="34" charset="0"/>
              </a:rPr>
              <a:t>8 (347) 224-99-99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C72E2E39-5CE5-4E3E-B9BE-DEC89F01F6A3}"/>
              </a:ext>
            </a:extLst>
          </p:cNvPr>
          <p:cNvCxnSpPr>
            <a:cxnSpLocks/>
          </p:cNvCxnSpPr>
          <p:nvPr/>
        </p:nvCxnSpPr>
        <p:spPr>
          <a:xfrm>
            <a:off x="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555847E1-1CAD-44C8-972A-2D08AC65E889}"/>
              </a:ext>
            </a:extLst>
          </p:cNvPr>
          <p:cNvCxnSpPr>
            <a:cxnSpLocks/>
          </p:cNvCxnSpPr>
          <p:nvPr/>
        </p:nvCxnSpPr>
        <p:spPr>
          <a:xfrm>
            <a:off x="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FCE3ECB6-D38A-4FCD-8E76-2FA0EFD22A7C}"/>
              </a:ext>
            </a:extLst>
          </p:cNvPr>
          <p:cNvCxnSpPr>
            <a:cxnSpLocks/>
          </p:cNvCxnSpPr>
          <p:nvPr/>
        </p:nvCxnSpPr>
        <p:spPr>
          <a:xfrm>
            <a:off x="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67697FE6-05BC-4126-92FB-F80027ABD2E5}"/>
              </a:ext>
            </a:extLst>
          </p:cNvPr>
          <p:cNvCxnSpPr>
            <a:cxnSpLocks/>
          </p:cNvCxnSpPr>
          <p:nvPr/>
        </p:nvCxnSpPr>
        <p:spPr>
          <a:xfrm>
            <a:off x="823200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28444A2A-D43F-4D6D-BE99-FC70EB9F2CB5}"/>
              </a:ext>
            </a:extLst>
          </p:cNvPr>
          <p:cNvCxnSpPr>
            <a:cxnSpLocks/>
          </p:cNvCxnSpPr>
          <p:nvPr/>
        </p:nvCxnSpPr>
        <p:spPr>
          <a:xfrm>
            <a:off x="823200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BFAAB99B-E2D5-4000-A415-FAAB4A73B355}"/>
              </a:ext>
            </a:extLst>
          </p:cNvPr>
          <p:cNvCxnSpPr>
            <a:cxnSpLocks/>
          </p:cNvCxnSpPr>
          <p:nvPr/>
        </p:nvCxnSpPr>
        <p:spPr>
          <a:xfrm>
            <a:off x="823200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8A8181-2ECB-4142-98C9-0859573BD50A}"/>
              </a:ext>
            </a:extLst>
          </p:cNvPr>
          <p:cNvSpPr txBox="1"/>
          <p:nvPr/>
        </p:nvSpPr>
        <p:spPr>
          <a:xfrm>
            <a:off x="1755903" y="890883"/>
            <a:ext cx="982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ПОДДЕРЖКИ ПРЕДПРИНИМАТЕЛЬСТВА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7D3B04BB-833E-48EF-8172-53DB41EE5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73" y="6290584"/>
            <a:ext cx="406810" cy="40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3989512-233E-4200-B88C-CF1624C59B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3" b="89764" l="9854" r="90328">
                        <a14:foregroundMark x1="40876" y1="35433" x2="40876" y2="35433"/>
                        <a14:foregroundMark x1="46715" y1="36220" x2="46715" y2="36220"/>
                        <a14:foregroundMark x1="57847" y1="36220" x2="57847" y2="36220"/>
                        <a14:foregroundMark x1="61861" y1="20866" x2="61861" y2="20866"/>
                        <a14:foregroundMark x1="80657" y1="38583" x2="80657" y2="38583"/>
                        <a14:foregroundMark x1="90328" y1="14961" x2="90328" y2="14961"/>
                        <a14:foregroundMark x1="81022" y1="78346" x2="81022" y2="78346"/>
                        <a14:foregroundMark x1="58394" y1="62992" x2="58394" y2="62992"/>
                        <a14:foregroundMark x1="81022" y1="77559" x2="81022" y2="77559"/>
                        <a14:foregroundMark x1="79562" y1="78346" x2="80109" y2="79921"/>
                        <a14:foregroundMark x1="80474" y1="88583" x2="80474" y2="88583"/>
                        <a14:foregroundMark x1="57847" y1="32677" x2="57847" y2="40945"/>
                        <a14:foregroundMark x1="49270" y1="58661" x2="49270" y2="63780"/>
                        <a14:foregroundMark x1="45255" y1="60236" x2="45620" y2="64961"/>
                        <a14:foregroundMark x1="35219" y1="59843" x2="34854" y2="60236"/>
                        <a14:foregroundMark x1="27737" y1="57480" x2="27737" y2="62992"/>
                        <a14:foregroundMark x1="18066" y1="58661" x2="18248" y2="61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7" y="865943"/>
            <a:ext cx="1462949" cy="678082"/>
          </a:xfrm>
          <a:prstGeom prst="rect">
            <a:avLst/>
          </a:prstGeom>
        </p:spPr>
      </p:pic>
      <p:sp>
        <p:nvSpPr>
          <p:cNvPr id="28" name="Содержимое 2">
            <a:extLst>
              <a:ext uri="{FF2B5EF4-FFF2-40B4-BE49-F238E27FC236}">
                <a16:creationId xmlns:a16="http://schemas.microsoft.com/office/drawing/2014/main" xmlns="" id="{E34A31A2-FFED-4284-A04A-38DEEA3FA05D}"/>
              </a:ext>
            </a:extLst>
          </p:cNvPr>
          <p:cNvSpPr txBox="1">
            <a:spLocks/>
          </p:cNvSpPr>
          <p:nvPr/>
        </p:nvSpPr>
        <p:spPr>
          <a:xfrm>
            <a:off x="2127652" y="2843260"/>
            <a:ext cx="330200" cy="335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1800"/>
              </a:lnSpc>
              <a:buFont typeface="Arial" charset="0"/>
              <a:buNone/>
            </a:pPr>
            <a:endParaRPr lang="ru-RU" altLang="ru-RU" sz="1500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одержимое 2">
            <a:extLst>
              <a:ext uri="{FF2B5EF4-FFF2-40B4-BE49-F238E27FC236}">
                <a16:creationId xmlns:a16="http://schemas.microsoft.com/office/drawing/2014/main" xmlns="" id="{7982100F-5EA6-4CAE-BE8B-DBBDA55E7368}"/>
              </a:ext>
            </a:extLst>
          </p:cNvPr>
          <p:cNvSpPr txBox="1">
            <a:spLocks/>
          </p:cNvSpPr>
          <p:nvPr/>
        </p:nvSpPr>
        <p:spPr>
          <a:xfrm>
            <a:off x="2638207" y="2824230"/>
            <a:ext cx="445720" cy="354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1800"/>
              </a:lnSpc>
              <a:buFont typeface="Arial" charset="0"/>
              <a:buNone/>
            </a:pPr>
            <a:endParaRPr lang="ru-RU" altLang="ru-RU" sz="1500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13">
            <a:extLst>
              <a:ext uri="{FF2B5EF4-FFF2-40B4-BE49-F238E27FC236}">
                <a16:creationId xmlns:a16="http://schemas.microsoft.com/office/drawing/2014/main" xmlns="" id="{9A2BE055-825D-4080-AB16-123737F6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52108" y="2065451"/>
            <a:ext cx="533400" cy="514350"/>
          </a:xfrm>
          <a:prstGeom prst="rect">
            <a:avLst/>
          </a:prstGeom>
          <a:noFill/>
        </p:spPr>
      </p:pic>
      <p:pic>
        <p:nvPicPr>
          <p:cNvPr id="31" name="Picture 14">
            <a:extLst>
              <a:ext uri="{FF2B5EF4-FFF2-40B4-BE49-F238E27FC236}">
                <a16:creationId xmlns:a16="http://schemas.microsoft.com/office/drawing/2014/main" xmlns="" id="{39BF8C22-4A36-407E-970D-E25E00AA6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4786" y="3323892"/>
            <a:ext cx="600075" cy="552450"/>
          </a:xfrm>
          <a:prstGeom prst="rect">
            <a:avLst/>
          </a:prstGeom>
          <a:noFill/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xmlns="" id="{D2E39DD0-908C-4114-ACD0-94BB70010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2886" y="4533909"/>
            <a:ext cx="561975" cy="514350"/>
          </a:xfrm>
          <a:prstGeom prst="rect">
            <a:avLst/>
          </a:prstGeom>
          <a:noFill/>
        </p:spPr>
      </p:pic>
      <p:pic>
        <p:nvPicPr>
          <p:cNvPr id="33" name="Picture 16">
            <a:extLst>
              <a:ext uri="{FF2B5EF4-FFF2-40B4-BE49-F238E27FC236}">
                <a16:creationId xmlns:a16="http://schemas.microsoft.com/office/drawing/2014/main" xmlns="" id="{39869AE5-2941-443C-8D5B-50E3C46AF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76941" y="3519347"/>
            <a:ext cx="627062" cy="583058"/>
          </a:xfrm>
          <a:prstGeom prst="rect">
            <a:avLst/>
          </a:prstGeom>
          <a:noFill/>
        </p:spPr>
      </p:pic>
      <p:pic>
        <p:nvPicPr>
          <p:cNvPr id="34" name="Picture 17">
            <a:extLst>
              <a:ext uri="{FF2B5EF4-FFF2-40B4-BE49-F238E27FC236}">
                <a16:creationId xmlns:a16="http://schemas.microsoft.com/office/drawing/2014/main" xmlns="" id="{32B7987A-25D4-489D-A383-854A7D168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08682" y="4655353"/>
            <a:ext cx="523875" cy="419100"/>
          </a:xfrm>
          <a:prstGeom prst="rect">
            <a:avLst/>
          </a:prstGeom>
          <a:noFill/>
        </p:spPr>
      </p:pic>
      <p:pic>
        <p:nvPicPr>
          <p:cNvPr id="35" name="Picture 19">
            <a:extLst>
              <a:ext uri="{FF2B5EF4-FFF2-40B4-BE49-F238E27FC236}">
                <a16:creationId xmlns:a16="http://schemas.microsoft.com/office/drawing/2014/main" xmlns="" id="{ECA05FF4-ADD5-4EBF-AC05-FD0FD4CAF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91470" y="2115988"/>
            <a:ext cx="523875" cy="466725"/>
          </a:xfrm>
          <a:prstGeom prst="rect">
            <a:avLst/>
          </a:prstGeom>
          <a:noFill/>
        </p:spPr>
      </p:pic>
      <p:pic>
        <p:nvPicPr>
          <p:cNvPr id="36" name="Picture 21">
            <a:extLst>
              <a:ext uri="{FF2B5EF4-FFF2-40B4-BE49-F238E27FC236}">
                <a16:creationId xmlns:a16="http://schemas.microsoft.com/office/drawing/2014/main" xmlns="" id="{7108E2B1-E258-4C3D-ADF1-C7A2E81E0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92305" y="3043186"/>
            <a:ext cx="447675" cy="504825"/>
          </a:xfrm>
          <a:prstGeom prst="rect">
            <a:avLst/>
          </a:prstGeom>
          <a:noFill/>
        </p:spPr>
      </p:pic>
      <p:sp>
        <p:nvSpPr>
          <p:cNvPr id="37" name="TextBox 14">
            <a:extLst>
              <a:ext uri="{FF2B5EF4-FFF2-40B4-BE49-F238E27FC236}">
                <a16:creationId xmlns:a16="http://schemas.microsoft.com/office/drawing/2014/main" xmlns="" id="{41382E25-BC73-4132-A57C-6786A9127EFD}"/>
              </a:ext>
            </a:extLst>
          </p:cNvPr>
          <p:cNvSpPr txBox="1"/>
          <p:nvPr/>
        </p:nvSpPr>
        <p:spPr>
          <a:xfrm>
            <a:off x="5174152" y="1724296"/>
            <a:ext cx="2382046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500" spc="19" dirty="0">
                <a:solidFill>
                  <a:srgbClr val="562212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Консультации по вопросам правового обеспечение бизнеса.</a:t>
            </a:r>
          </a:p>
          <a:p>
            <a:pPr>
              <a:defRPr/>
            </a:pPr>
            <a:r>
              <a:rPr lang="ru-RU" sz="1500" spc="19" dirty="0">
                <a:solidFill>
                  <a:srgbClr val="562212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Помощь в подготовке документов для регистрации ИП и ООО</a:t>
            </a:r>
            <a:endParaRPr lang="ru-RU" sz="1500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15">
            <a:extLst>
              <a:ext uri="{FF2B5EF4-FFF2-40B4-BE49-F238E27FC236}">
                <a16:creationId xmlns:a16="http://schemas.microsoft.com/office/drawing/2014/main" xmlns="" id="{8CEA631D-475F-4F3D-9408-7A14D24CD3EE}"/>
              </a:ext>
            </a:extLst>
          </p:cNvPr>
          <p:cNvSpPr txBox="1"/>
          <p:nvPr/>
        </p:nvSpPr>
        <p:spPr>
          <a:xfrm>
            <a:off x="1502816" y="3215427"/>
            <a:ext cx="2853795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по</a:t>
            </a:r>
          </a:p>
          <a:p>
            <a:r>
              <a:rPr lang="ru-RU" sz="15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 </a:t>
            </a:r>
          </a:p>
          <a:p>
            <a:r>
              <a:rPr lang="ru-RU" sz="15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маркетингового сопровождения деятельности </a:t>
            </a: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xmlns="" id="{33FAB93C-A68A-4984-BE90-67D58045E88E}"/>
              </a:ext>
            </a:extLst>
          </p:cNvPr>
          <p:cNvSpPr txBox="1"/>
          <p:nvPr/>
        </p:nvSpPr>
        <p:spPr>
          <a:xfrm>
            <a:off x="1542798" y="4484203"/>
            <a:ext cx="2368550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по вопросам ведения бизнеса</a:t>
            </a:r>
          </a:p>
        </p:txBody>
      </p:sp>
      <p:sp>
        <p:nvSpPr>
          <p:cNvPr id="40" name="TextBox 17">
            <a:extLst>
              <a:ext uri="{FF2B5EF4-FFF2-40B4-BE49-F238E27FC236}">
                <a16:creationId xmlns:a16="http://schemas.microsoft.com/office/drawing/2014/main" xmlns="" id="{1A171E41-BE52-4DDD-8DFE-41A4E86E46C0}"/>
              </a:ext>
            </a:extLst>
          </p:cNvPr>
          <p:cNvSpPr txBox="1"/>
          <p:nvPr/>
        </p:nvSpPr>
        <p:spPr>
          <a:xfrm>
            <a:off x="5029828" y="3442435"/>
            <a:ext cx="2673748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по образовательным проектам </a:t>
            </a:r>
          </a:p>
          <a:p>
            <a:r>
              <a:rPr lang="ru-RU" sz="15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открытия бизнеса</a:t>
            </a:r>
          </a:p>
        </p:txBody>
      </p:sp>
      <p:sp>
        <p:nvSpPr>
          <p:cNvPr id="41" name="TextBox 18">
            <a:extLst>
              <a:ext uri="{FF2B5EF4-FFF2-40B4-BE49-F238E27FC236}">
                <a16:creationId xmlns:a16="http://schemas.microsoft.com/office/drawing/2014/main" xmlns="" id="{8D585007-9072-492A-AEF3-7AE71A30F5AD}"/>
              </a:ext>
            </a:extLst>
          </p:cNvPr>
          <p:cNvSpPr txBox="1"/>
          <p:nvPr/>
        </p:nvSpPr>
        <p:spPr>
          <a:xfrm>
            <a:off x="4883257" y="4511555"/>
            <a:ext cx="2825750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по образовательным проектам         для развития бизнеса</a:t>
            </a:r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xmlns="" id="{FC891636-6058-4121-AD06-BED6FEE7D246}"/>
              </a:ext>
            </a:extLst>
          </p:cNvPr>
          <p:cNvSpPr txBox="1"/>
          <p:nvPr/>
        </p:nvSpPr>
        <p:spPr>
          <a:xfrm>
            <a:off x="8376793" y="2856433"/>
            <a:ext cx="314416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по информационному сопровождению деятельности СМСП</a:t>
            </a:r>
          </a:p>
        </p:txBody>
      </p:sp>
      <p:sp>
        <p:nvSpPr>
          <p:cNvPr id="43" name="TextBox 20">
            <a:extLst>
              <a:ext uri="{FF2B5EF4-FFF2-40B4-BE49-F238E27FC236}">
                <a16:creationId xmlns:a16="http://schemas.microsoft.com/office/drawing/2014/main" xmlns="" id="{6AE0C4D7-EAD6-4861-8A76-2323A0917AC2}"/>
              </a:ext>
            </a:extLst>
          </p:cNvPr>
          <p:cNvSpPr txBox="1"/>
          <p:nvPr/>
        </p:nvSpPr>
        <p:spPr>
          <a:xfrm>
            <a:off x="8415344" y="4216464"/>
            <a:ext cx="3621231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F956F"/>
              </a:buClr>
              <a:buSzPct val="110000"/>
            </a:pPr>
            <a:r>
              <a:rPr lang="ru-RU" sz="15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акселерационных программ: Большая игра для малого бизнеса,  </a:t>
            </a:r>
            <a:r>
              <a:rPr lang="ru-RU" sz="1500" dirty="0" err="1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Фуд</a:t>
            </a:r>
            <a:r>
              <a:rPr lang="ru-RU" sz="15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-акселератор, </a:t>
            </a:r>
            <a:r>
              <a:rPr lang="ru-RU" sz="1500" dirty="0" err="1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Глэмпинг</a:t>
            </a:r>
            <a:r>
              <a:rPr lang="ru-RU" sz="15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академия и</a:t>
            </a:r>
            <a:r>
              <a:rPr lang="en-US" sz="15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проектов</a:t>
            </a:r>
          </a:p>
          <a:p>
            <a:pPr>
              <a:buClr>
                <a:srgbClr val="BF956F"/>
              </a:buClr>
              <a:buSzPct val="110000"/>
            </a:pPr>
            <a:r>
              <a:rPr lang="ru-RU" sz="15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предпринимательство со школьной скамьи», Азбука предпринимателя.</a:t>
            </a:r>
          </a:p>
        </p:txBody>
      </p:sp>
      <p:pic>
        <p:nvPicPr>
          <p:cNvPr id="45" name="Picture 18">
            <a:extLst>
              <a:ext uri="{FF2B5EF4-FFF2-40B4-BE49-F238E27FC236}">
                <a16:creationId xmlns:a16="http://schemas.microsoft.com/office/drawing/2014/main" xmlns="" id="{4116CBF2-644D-4030-8262-F27C2E697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526" y="1944204"/>
            <a:ext cx="495300" cy="495300"/>
          </a:xfrm>
          <a:prstGeom prst="rect">
            <a:avLst/>
          </a:prstGeom>
          <a:noFill/>
        </p:spPr>
      </p:pic>
      <p:sp>
        <p:nvSpPr>
          <p:cNvPr id="46" name="TextBox 23">
            <a:extLst>
              <a:ext uri="{FF2B5EF4-FFF2-40B4-BE49-F238E27FC236}">
                <a16:creationId xmlns:a16="http://schemas.microsoft.com/office/drawing/2014/main" xmlns="" id="{EE441026-9EB0-408E-B5DB-F023DE653185}"/>
              </a:ext>
            </a:extLst>
          </p:cNvPr>
          <p:cNvSpPr txBox="1"/>
          <p:nvPr/>
        </p:nvSpPr>
        <p:spPr>
          <a:xfrm>
            <a:off x="1500741" y="1828257"/>
            <a:ext cx="2214316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500" spc="19" dirty="0">
                <a:solidFill>
                  <a:srgbClr val="56221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itchFamily="34" charset="0"/>
              </a:rPr>
              <a:t>Консультации по видам поддержки малого и среднего предпринимательства</a:t>
            </a:r>
          </a:p>
        </p:txBody>
      </p:sp>
      <p:sp>
        <p:nvSpPr>
          <p:cNvPr id="47" name="TextBox 24">
            <a:extLst>
              <a:ext uri="{FF2B5EF4-FFF2-40B4-BE49-F238E27FC236}">
                <a16:creationId xmlns:a16="http://schemas.microsoft.com/office/drawing/2014/main" xmlns="" id="{BCC6203F-9E1D-4B08-835A-4CF67FECC815}"/>
              </a:ext>
            </a:extLst>
          </p:cNvPr>
          <p:cNvSpPr txBox="1"/>
          <p:nvPr/>
        </p:nvSpPr>
        <p:spPr>
          <a:xfrm>
            <a:off x="8366899" y="1953214"/>
            <a:ext cx="2134959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по видам финансовой поддержки</a:t>
            </a:r>
          </a:p>
        </p:txBody>
      </p:sp>
      <p:pic>
        <p:nvPicPr>
          <p:cNvPr id="3" name="Picture 4" descr="Иконка «Обучение» — скачай бесплатно PNG и векторе">
            <a:extLst>
              <a:ext uri="{FF2B5EF4-FFF2-40B4-BE49-F238E27FC236}">
                <a16:creationId xmlns:a16="http://schemas.microsoft.com/office/drawing/2014/main" xmlns="" id="{C271A141-9C33-48BF-A10D-EB9398476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288" y="4570295"/>
            <a:ext cx="618470" cy="61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727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3377E54D-12D9-4634-92B6-1C7F8C5FF132}"/>
              </a:ext>
            </a:extLst>
          </p:cNvPr>
          <p:cNvGrpSpPr/>
          <p:nvPr/>
        </p:nvGrpSpPr>
        <p:grpSpPr>
          <a:xfrm>
            <a:off x="7279359" y="5856553"/>
            <a:ext cx="2849371" cy="677391"/>
            <a:chOff x="3829260" y="752996"/>
            <a:chExt cx="2052613" cy="487975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7EDD2619-0D8A-45DD-859C-B12AB8D0789C}"/>
                </a:ext>
              </a:extLst>
            </p:cNvPr>
            <p:cNvSpPr/>
            <p:nvPr/>
          </p:nvSpPr>
          <p:spPr>
            <a:xfrm rot="2700000">
              <a:off x="3829260" y="752998"/>
              <a:ext cx="487973" cy="487973"/>
            </a:xfrm>
            <a:prstGeom prst="rect">
              <a:avLst/>
            </a:prstGeom>
            <a:solidFill>
              <a:srgbClr val="EDD8C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F18C1CC1-A4C8-408C-BC13-76237AE09EBF}"/>
                </a:ext>
              </a:extLst>
            </p:cNvPr>
            <p:cNvSpPr/>
            <p:nvPr/>
          </p:nvSpPr>
          <p:spPr>
            <a:xfrm rot="2700000">
              <a:off x="4591260" y="752997"/>
              <a:ext cx="487973" cy="487973"/>
            </a:xfrm>
            <a:prstGeom prst="rect">
              <a:avLst/>
            </a:prstGeom>
            <a:solidFill>
              <a:srgbClr val="EDD8C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853264BF-1942-4AD8-970D-815CE0DE2463}"/>
                </a:ext>
              </a:extLst>
            </p:cNvPr>
            <p:cNvSpPr/>
            <p:nvPr/>
          </p:nvSpPr>
          <p:spPr>
            <a:xfrm rot="2700000">
              <a:off x="5393900" y="752996"/>
              <a:ext cx="487973" cy="487973"/>
            </a:xfrm>
            <a:prstGeom prst="rect">
              <a:avLst/>
            </a:prstGeom>
            <a:solidFill>
              <a:srgbClr val="EDD8C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670EDE6-BC9D-4DA4-9A44-AFD689391B7B}"/>
              </a:ext>
            </a:extLst>
          </p:cNvPr>
          <p:cNvSpPr/>
          <p:nvPr/>
        </p:nvSpPr>
        <p:spPr>
          <a:xfrm rot="20531580">
            <a:off x="5284923" y="5481301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B61CFC0-C1D4-4459-9400-BCEF7D96BCDD}"/>
              </a:ext>
            </a:extLst>
          </p:cNvPr>
          <p:cNvSpPr/>
          <p:nvPr/>
        </p:nvSpPr>
        <p:spPr>
          <a:xfrm rot="1183482">
            <a:off x="2526551" y="-1459946"/>
            <a:ext cx="10627179" cy="337502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D49E10D-C256-497D-A1BD-FFA2F68CE76B}"/>
              </a:ext>
            </a:extLst>
          </p:cNvPr>
          <p:cNvSpPr/>
          <p:nvPr/>
        </p:nvSpPr>
        <p:spPr>
          <a:xfrm rot="1183482">
            <a:off x="5146028" y="-1160279"/>
            <a:ext cx="7811160" cy="2527119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AAD7DB7-F5C7-4818-A355-CD42C3C5CF81}"/>
              </a:ext>
            </a:extLst>
          </p:cNvPr>
          <p:cNvSpPr/>
          <p:nvPr/>
        </p:nvSpPr>
        <p:spPr>
          <a:xfrm rot="20531580">
            <a:off x="-1306665" y="-2028079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BF380D7-8129-4847-BC8B-9722E2605EC9}"/>
              </a:ext>
            </a:extLst>
          </p:cNvPr>
          <p:cNvSpPr/>
          <p:nvPr/>
        </p:nvSpPr>
        <p:spPr>
          <a:xfrm>
            <a:off x="0" y="1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47E1BD94-DAD9-4608-BC4E-F8C2B7993621}"/>
              </a:ext>
            </a:extLst>
          </p:cNvPr>
          <p:cNvCxnSpPr>
            <a:cxnSpLocks/>
          </p:cNvCxnSpPr>
          <p:nvPr/>
        </p:nvCxnSpPr>
        <p:spPr>
          <a:xfrm>
            <a:off x="0" y="263526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A6E8EEF3-61F7-4677-9A0B-088880EB12AB}"/>
              </a:ext>
            </a:extLst>
          </p:cNvPr>
          <p:cNvCxnSpPr>
            <a:cxnSpLocks/>
          </p:cNvCxnSpPr>
          <p:nvPr/>
        </p:nvCxnSpPr>
        <p:spPr>
          <a:xfrm>
            <a:off x="0" y="32200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BE009443-5242-4A1E-9D5D-AA5460C8A008}"/>
              </a:ext>
            </a:extLst>
          </p:cNvPr>
          <p:cNvCxnSpPr>
            <a:cxnSpLocks/>
          </p:cNvCxnSpPr>
          <p:nvPr/>
        </p:nvCxnSpPr>
        <p:spPr>
          <a:xfrm>
            <a:off x="0" y="38253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68D3CE3-88AE-44DD-BD5F-D5858E42EBD2}"/>
              </a:ext>
            </a:extLst>
          </p:cNvPr>
          <p:cNvSpPr/>
          <p:nvPr/>
        </p:nvSpPr>
        <p:spPr>
          <a:xfrm>
            <a:off x="0" y="6228272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irce Bold" panose="020B0602020203020203" pitchFamily="34" charset="-52"/>
              </a:rPr>
              <a:t>8 (347) 224-99-99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C72E2E39-5CE5-4E3E-B9BE-DEC89F01F6A3}"/>
              </a:ext>
            </a:extLst>
          </p:cNvPr>
          <p:cNvCxnSpPr>
            <a:cxnSpLocks/>
          </p:cNvCxnSpPr>
          <p:nvPr/>
        </p:nvCxnSpPr>
        <p:spPr>
          <a:xfrm>
            <a:off x="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555847E1-1CAD-44C8-972A-2D08AC65E889}"/>
              </a:ext>
            </a:extLst>
          </p:cNvPr>
          <p:cNvCxnSpPr>
            <a:cxnSpLocks/>
          </p:cNvCxnSpPr>
          <p:nvPr/>
        </p:nvCxnSpPr>
        <p:spPr>
          <a:xfrm>
            <a:off x="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FCE3ECB6-D38A-4FCD-8E76-2FA0EFD22A7C}"/>
              </a:ext>
            </a:extLst>
          </p:cNvPr>
          <p:cNvCxnSpPr>
            <a:cxnSpLocks/>
          </p:cNvCxnSpPr>
          <p:nvPr/>
        </p:nvCxnSpPr>
        <p:spPr>
          <a:xfrm>
            <a:off x="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67697FE6-05BC-4126-92FB-F80027ABD2E5}"/>
              </a:ext>
            </a:extLst>
          </p:cNvPr>
          <p:cNvCxnSpPr>
            <a:cxnSpLocks/>
          </p:cNvCxnSpPr>
          <p:nvPr/>
        </p:nvCxnSpPr>
        <p:spPr>
          <a:xfrm>
            <a:off x="823200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28444A2A-D43F-4D6D-BE99-FC70EB9F2CB5}"/>
              </a:ext>
            </a:extLst>
          </p:cNvPr>
          <p:cNvCxnSpPr>
            <a:cxnSpLocks/>
          </p:cNvCxnSpPr>
          <p:nvPr/>
        </p:nvCxnSpPr>
        <p:spPr>
          <a:xfrm>
            <a:off x="823200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BFAAB99B-E2D5-4000-A415-FAAB4A73B355}"/>
              </a:ext>
            </a:extLst>
          </p:cNvPr>
          <p:cNvCxnSpPr>
            <a:cxnSpLocks/>
          </p:cNvCxnSpPr>
          <p:nvPr/>
        </p:nvCxnSpPr>
        <p:spPr>
          <a:xfrm>
            <a:off x="823200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8A8181-2ECB-4142-98C9-0859573BD50A}"/>
              </a:ext>
            </a:extLst>
          </p:cNvPr>
          <p:cNvSpPr txBox="1"/>
          <p:nvPr/>
        </p:nvSpPr>
        <p:spPr>
          <a:xfrm>
            <a:off x="1782280" y="1093858"/>
            <a:ext cx="9824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ED5338"/>
                </a:solidFill>
                <a:latin typeface="Circe Bold" panose="020B0602020203020203" pitchFamily="34" charset="-52"/>
              </a:rPr>
              <a:t>ЦЕНТР ИННОВАЦИЙ СОЦИАЛЬНОЙ СФЕРЫ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7D3B04BB-833E-48EF-8172-53DB41EE5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73" y="6290584"/>
            <a:ext cx="406810" cy="40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27039B1-8B77-45B7-9335-5AA32F6A2EB9}"/>
              </a:ext>
            </a:extLst>
          </p:cNvPr>
          <p:cNvSpPr txBox="1"/>
          <p:nvPr/>
        </p:nvSpPr>
        <p:spPr>
          <a:xfrm>
            <a:off x="389456" y="1854112"/>
            <a:ext cx="11646965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BF956F"/>
              </a:buClr>
              <a:buSzPct val="110000"/>
            </a:pPr>
            <a:r>
              <a:rPr lang="ru-RU" sz="1400" dirty="0">
                <a:solidFill>
                  <a:srgbClr val="562212"/>
                </a:solidFill>
                <a:latin typeface="Circe Bold" panose="020B0602020203020203" pitchFamily="34" charset="-52"/>
              </a:rPr>
              <a:t>Консультирование:</a:t>
            </a: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 Light" panose="020B0402020203020203" pitchFamily="34" charset="-52"/>
              </a:rPr>
              <a:t>по вопросам осуществления деятельности в области социального предпринимательства;</a:t>
            </a: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 Light" panose="020B0402020203020203" pitchFamily="34" charset="-52"/>
              </a:rPr>
              <a:t>по вопросам операционного и финансового менеджмента;</a:t>
            </a: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 Light" panose="020B0402020203020203" pitchFamily="34" charset="-52"/>
              </a:rPr>
              <a:t>по вопросам основ планирования;</a:t>
            </a: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 Light" panose="020B0402020203020203" pitchFamily="34" charset="-52"/>
              </a:rPr>
              <a:t>по вопросам делопроизводства;</a:t>
            </a: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 Light" panose="020B0402020203020203" pitchFamily="34" charset="-52"/>
              </a:rPr>
              <a:t>по вопросам налогового и бухгалтерского учета;</a:t>
            </a: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 Light" panose="020B0402020203020203" pitchFamily="34" charset="-52"/>
              </a:rPr>
              <a:t>по вопросам правового регулирования деятельности.</a:t>
            </a:r>
          </a:p>
          <a:p>
            <a:pPr>
              <a:buClr>
                <a:srgbClr val="BF956F"/>
              </a:buClr>
              <a:buSzPct val="110000"/>
            </a:pPr>
            <a:endParaRPr lang="ru-RU" sz="1400" dirty="0">
              <a:solidFill>
                <a:srgbClr val="562212"/>
              </a:solidFill>
              <a:latin typeface="Circe Bold" panose="020B0602020203020203" pitchFamily="34" charset="-52"/>
            </a:endParaRPr>
          </a:p>
          <a:p>
            <a:pPr>
              <a:buClr>
                <a:srgbClr val="BF956F"/>
              </a:buClr>
              <a:buSzPct val="110000"/>
            </a:pPr>
            <a:r>
              <a:rPr lang="ru-RU" sz="1400" dirty="0">
                <a:solidFill>
                  <a:srgbClr val="562212"/>
                </a:solidFill>
                <a:latin typeface="Circe Bold" panose="020B0602020203020203" pitchFamily="34" charset="-52"/>
              </a:rPr>
              <a:t>Обучение:</a:t>
            </a: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 Light" panose="020B0402020203020203" pitchFamily="34" charset="-52"/>
              </a:rPr>
              <a:t>акселерационная программа «Акселератор социальных проектов»;</a:t>
            </a: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 Light" panose="020B0402020203020203" pitchFamily="34" charset="-52"/>
              </a:rPr>
              <a:t>семинары, мастер-классы по вопросам открытия негосударственных детских садов, пансионатов для пожилых людей, организации социальных предприятий по трудоустройству.</a:t>
            </a:r>
          </a:p>
          <a:p>
            <a:pPr>
              <a:buClr>
                <a:srgbClr val="BF956F"/>
              </a:buClr>
              <a:buSzPct val="110000"/>
            </a:pPr>
            <a:endParaRPr lang="ru-RU" sz="1400" dirty="0">
              <a:solidFill>
                <a:srgbClr val="562212"/>
              </a:solidFill>
              <a:latin typeface="Circe Bold" panose="020B0602020203020203" pitchFamily="34" charset="-52"/>
            </a:endParaRPr>
          </a:p>
          <a:p>
            <a:pPr>
              <a:buClr>
                <a:srgbClr val="BF956F"/>
              </a:buClr>
              <a:buSzPct val="110000"/>
            </a:pPr>
            <a:r>
              <a:rPr lang="ru-RU" sz="1400" dirty="0">
                <a:solidFill>
                  <a:srgbClr val="562212"/>
                </a:solidFill>
                <a:latin typeface="Circe Bold" panose="020B0602020203020203" pitchFamily="34" charset="-52"/>
              </a:rPr>
              <a:t>Организация и проведение регионального этапа Всероссийского конкурса  проектов в области социального предпринимательства «Лучший социальный проект года»;</a:t>
            </a:r>
          </a:p>
          <a:p>
            <a:pPr>
              <a:buClr>
                <a:srgbClr val="BF956F"/>
              </a:buClr>
              <a:buSzPct val="110000"/>
            </a:pPr>
            <a:r>
              <a:rPr lang="ru-RU" sz="1400" dirty="0">
                <a:solidFill>
                  <a:srgbClr val="562212"/>
                </a:solidFill>
                <a:latin typeface="Circe Bold" panose="020B0602020203020203" pitchFamily="34" charset="-52"/>
              </a:rPr>
              <a:t>Организация  и  проведение  конкурса  по началу  социального  бизнеса  «Начни свое дело» в муниципальном районе Благовещенский район Республики Башкортостан;</a:t>
            </a:r>
          </a:p>
          <a:p>
            <a:pPr>
              <a:buClr>
                <a:srgbClr val="BF956F"/>
              </a:buClr>
              <a:buSzPct val="110000"/>
            </a:pPr>
            <a:r>
              <a:rPr lang="ru-RU" sz="1400" dirty="0">
                <a:solidFill>
                  <a:srgbClr val="562212"/>
                </a:solidFill>
                <a:latin typeface="Circe Bold" panose="020B0602020203020203" pitchFamily="34" charset="-52"/>
              </a:rPr>
              <a:t>Организация и проведение круглых столов, посвященных развитию социального предпринимательства в Республике Башкортостан.</a:t>
            </a:r>
          </a:p>
          <a:p>
            <a:pPr>
              <a:buClr>
                <a:srgbClr val="BF956F"/>
              </a:buClr>
              <a:buSzPct val="110000"/>
            </a:pPr>
            <a:endParaRPr lang="ru-RU" sz="1400" dirty="0">
              <a:solidFill>
                <a:srgbClr val="562212"/>
              </a:solidFill>
              <a:latin typeface="Circe Bold" panose="020B0602020203020203" pitchFamily="34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FE39136-6976-43D3-B79B-7D63B52B26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07" y="1042346"/>
            <a:ext cx="1102473" cy="734982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CBA9BFE6-427D-45BA-A10C-8D2726CE1FC8}"/>
              </a:ext>
            </a:extLst>
          </p:cNvPr>
          <p:cNvGrpSpPr/>
          <p:nvPr/>
        </p:nvGrpSpPr>
        <p:grpSpPr>
          <a:xfrm>
            <a:off x="11198988" y="688338"/>
            <a:ext cx="2545638" cy="2678770"/>
            <a:chOff x="5008880" y="1849120"/>
            <a:chExt cx="1188720" cy="1205309"/>
          </a:xfrm>
          <a:solidFill>
            <a:schemeClr val="bg1">
              <a:alpha val="76000"/>
            </a:schemeClr>
          </a:solidFill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xmlns="" id="{1269F7F5-A614-4C04-BA17-D59F07F1014D}"/>
                </a:ext>
              </a:extLst>
            </p:cNvPr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098B1420-C27D-41F2-BF9D-5EDA2C39D288}"/>
                </a:ext>
              </a:extLst>
            </p:cNvPr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xmlns="" id="{9F65D075-BE9B-4EDF-9270-29AB4CB8097C}"/>
                </a:ext>
              </a:extLst>
            </p:cNvPr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A36BE96A-9148-4F7A-8DEA-CE389F12808C}"/>
                </a:ext>
              </a:extLst>
            </p:cNvPr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xmlns="" id="{423EC893-0D6B-4210-8E5C-FF5E02B9FE3D}"/>
                </a:ext>
              </a:extLst>
            </p:cNvPr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561613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B51D05B5-E695-4B7E-AC0C-CE681D643A42}"/>
              </a:ext>
            </a:extLst>
          </p:cNvPr>
          <p:cNvGrpSpPr/>
          <p:nvPr/>
        </p:nvGrpSpPr>
        <p:grpSpPr>
          <a:xfrm rot="17210658">
            <a:off x="10513607" y="4735306"/>
            <a:ext cx="2119256" cy="1472882"/>
            <a:chOff x="2418080" y="4704080"/>
            <a:chExt cx="2032000" cy="1412239"/>
          </a:xfrm>
          <a:solidFill>
            <a:srgbClr val="EDD8C2">
              <a:alpha val="63000"/>
            </a:srgbClr>
          </a:solidFill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5EDD431B-0BAD-4BD0-9958-51AFF838F170}"/>
                </a:ext>
              </a:extLst>
            </p:cNvPr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F2A53DD7-D8E5-45F4-A339-C56DDA338679}"/>
                </a:ext>
              </a:extLst>
            </p:cNvPr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3F4D46B0-FB16-420B-98AE-09942EA6ED16}"/>
                </a:ext>
              </a:extLst>
            </p:cNvPr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670EDE6-BC9D-4DA4-9A44-AFD689391B7B}"/>
              </a:ext>
            </a:extLst>
          </p:cNvPr>
          <p:cNvSpPr/>
          <p:nvPr/>
        </p:nvSpPr>
        <p:spPr>
          <a:xfrm rot="20531580">
            <a:off x="5284923" y="5481301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B61CFC0-C1D4-4459-9400-BCEF7D96BCDD}"/>
              </a:ext>
            </a:extLst>
          </p:cNvPr>
          <p:cNvSpPr/>
          <p:nvPr/>
        </p:nvSpPr>
        <p:spPr>
          <a:xfrm rot="1183482">
            <a:off x="2526551" y="-1459946"/>
            <a:ext cx="10627179" cy="337502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D49E10D-C256-497D-A1BD-FFA2F68CE76B}"/>
              </a:ext>
            </a:extLst>
          </p:cNvPr>
          <p:cNvSpPr/>
          <p:nvPr/>
        </p:nvSpPr>
        <p:spPr>
          <a:xfrm rot="1183482">
            <a:off x="5146028" y="-1160279"/>
            <a:ext cx="7811160" cy="2527119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AAD7DB7-F5C7-4818-A355-CD42C3C5CF81}"/>
              </a:ext>
            </a:extLst>
          </p:cNvPr>
          <p:cNvSpPr/>
          <p:nvPr/>
        </p:nvSpPr>
        <p:spPr>
          <a:xfrm rot="20531580">
            <a:off x="-1306665" y="-2028079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BF380D7-8129-4847-BC8B-9722E2605EC9}"/>
              </a:ext>
            </a:extLst>
          </p:cNvPr>
          <p:cNvSpPr/>
          <p:nvPr/>
        </p:nvSpPr>
        <p:spPr>
          <a:xfrm>
            <a:off x="0" y="1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47E1BD94-DAD9-4608-BC4E-F8C2B7993621}"/>
              </a:ext>
            </a:extLst>
          </p:cNvPr>
          <p:cNvCxnSpPr>
            <a:cxnSpLocks/>
          </p:cNvCxnSpPr>
          <p:nvPr/>
        </p:nvCxnSpPr>
        <p:spPr>
          <a:xfrm>
            <a:off x="0" y="263526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A6E8EEF3-61F7-4677-9A0B-088880EB12AB}"/>
              </a:ext>
            </a:extLst>
          </p:cNvPr>
          <p:cNvCxnSpPr>
            <a:cxnSpLocks/>
          </p:cNvCxnSpPr>
          <p:nvPr/>
        </p:nvCxnSpPr>
        <p:spPr>
          <a:xfrm>
            <a:off x="0" y="32200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BE009443-5242-4A1E-9D5D-AA5460C8A008}"/>
              </a:ext>
            </a:extLst>
          </p:cNvPr>
          <p:cNvCxnSpPr>
            <a:cxnSpLocks/>
          </p:cNvCxnSpPr>
          <p:nvPr/>
        </p:nvCxnSpPr>
        <p:spPr>
          <a:xfrm>
            <a:off x="0" y="38253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68D3CE3-88AE-44DD-BD5F-D5858E42EBD2}"/>
              </a:ext>
            </a:extLst>
          </p:cNvPr>
          <p:cNvSpPr/>
          <p:nvPr/>
        </p:nvSpPr>
        <p:spPr>
          <a:xfrm>
            <a:off x="0" y="6228272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irce Bold" panose="020B0602020203020203" pitchFamily="34" charset="-52"/>
              </a:rPr>
              <a:t>8 (347) 224-99-99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C72E2E39-5CE5-4E3E-B9BE-DEC89F01F6A3}"/>
              </a:ext>
            </a:extLst>
          </p:cNvPr>
          <p:cNvCxnSpPr>
            <a:cxnSpLocks/>
          </p:cNvCxnSpPr>
          <p:nvPr/>
        </p:nvCxnSpPr>
        <p:spPr>
          <a:xfrm>
            <a:off x="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555847E1-1CAD-44C8-972A-2D08AC65E889}"/>
              </a:ext>
            </a:extLst>
          </p:cNvPr>
          <p:cNvCxnSpPr>
            <a:cxnSpLocks/>
          </p:cNvCxnSpPr>
          <p:nvPr/>
        </p:nvCxnSpPr>
        <p:spPr>
          <a:xfrm>
            <a:off x="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FCE3ECB6-D38A-4FCD-8E76-2FA0EFD22A7C}"/>
              </a:ext>
            </a:extLst>
          </p:cNvPr>
          <p:cNvCxnSpPr>
            <a:cxnSpLocks/>
          </p:cNvCxnSpPr>
          <p:nvPr/>
        </p:nvCxnSpPr>
        <p:spPr>
          <a:xfrm>
            <a:off x="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67697FE6-05BC-4126-92FB-F80027ABD2E5}"/>
              </a:ext>
            </a:extLst>
          </p:cNvPr>
          <p:cNvCxnSpPr>
            <a:cxnSpLocks/>
          </p:cNvCxnSpPr>
          <p:nvPr/>
        </p:nvCxnSpPr>
        <p:spPr>
          <a:xfrm>
            <a:off x="823200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28444A2A-D43F-4D6D-BE99-FC70EB9F2CB5}"/>
              </a:ext>
            </a:extLst>
          </p:cNvPr>
          <p:cNvCxnSpPr>
            <a:cxnSpLocks/>
          </p:cNvCxnSpPr>
          <p:nvPr/>
        </p:nvCxnSpPr>
        <p:spPr>
          <a:xfrm>
            <a:off x="823200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BFAAB99B-E2D5-4000-A415-FAAB4A73B355}"/>
              </a:ext>
            </a:extLst>
          </p:cNvPr>
          <p:cNvCxnSpPr>
            <a:cxnSpLocks/>
          </p:cNvCxnSpPr>
          <p:nvPr/>
        </p:nvCxnSpPr>
        <p:spPr>
          <a:xfrm>
            <a:off x="823200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8A8181-2ECB-4142-98C9-0859573BD50A}"/>
              </a:ext>
            </a:extLst>
          </p:cNvPr>
          <p:cNvSpPr txBox="1"/>
          <p:nvPr/>
        </p:nvSpPr>
        <p:spPr>
          <a:xfrm>
            <a:off x="1782280" y="1093858"/>
            <a:ext cx="982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ED5338"/>
                </a:solidFill>
                <a:latin typeface="Circe Bold" panose="020B0602020203020203" pitchFamily="34" charset="-52"/>
              </a:rPr>
              <a:t>РЕГИОНАЛЬНЫЙ ЦЕНТР ИНЖИНИРИНГА РЕСПУБЛИКИ БАШКОРТОСТАН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7D3B04BB-833E-48EF-8172-53DB41EE5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73" y="6290584"/>
            <a:ext cx="406810" cy="40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27039B1-8B77-45B7-9335-5AA32F6A2EB9}"/>
              </a:ext>
            </a:extLst>
          </p:cNvPr>
          <p:cNvSpPr txBox="1"/>
          <p:nvPr/>
        </p:nvSpPr>
        <p:spPr>
          <a:xfrm>
            <a:off x="389704" y="2390770"/>
            <a:ext cx="116469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 Bold" panose="020B0602020203020203" pitchFamily="34" charset="-52"/>
              </a:rPr>
              <a:t>Инжиниринг</a:t>
            </a: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562212"/>
              </a:solidFill>
              <a:latin typeface="Circe Bold" panose="020B0602020203020203" pitchFamily="34" charset="-52"/>
            </a:endParaRP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 Bold" panose="020B0602020203020203" pitchFamily="34" charset="-52"/>
              </a:rPr>
              <a:t>Производственный и инновационный консалтинг</a:t>
            </a: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562212"/>
              </a:solidFill>
              <a:latin typeface="Circe Bold" panose="020B0602020203020203" pitchFamily="34" charset="-52"/>
            </a:endParaRP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 Bold" panose="020B0602020203020203" pitchFamily="34" charset="-52"/>
              </a:rPr>
              <a:t>Анализ потенциала предприятия, оценка индекса технологической готовности предприятия к модернизации, внедрению инновации, финансовые, управленческие, технологические, экологические аудиты</a:t>
            </a: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562212"/>
              </a:solidFill>
              <a:latin typeface="Circe Bold" panose="020B0602020203020203" pitchFamily="34" charset="-52"/>
            </a:endParaRP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 Bold" panose="020B0602020203020203" pitchFamily="34" charset="-52"/>
              </a:rPr>
              <a:t>Консолидация спроса к инновационно-производственной инфраструктуре региона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2C161D1-0C0C-47E6-AD2D-ABA843138C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59" y="1110224"/>
            <a:ext cx="1565162" cy="63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3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E24A762C-DEDB-4C87-B880-DE0EDAD7AAF5}"/>
              </a:ext>
            </a:extLst>
          </p:cNvPr>
          <p:cNvGrpSpPr/>
          <p:nvPr/>
        </p:nvGrpSpPr>
        <p:grpSpPr>
          <a:xfrm>
            <a:off x="10383813" y="4643452"/>
            <a:ext cx="2119256" cy="1472882"/>
            <a:chOff x="2418080" y="4704080"/>
            <a:chExt cx="2032000" cy="1412239"/>
          </a:xfrm>
          <a:solidFill>
            <a:srgbClr val="EDD8C2">
              <a:alpha val="63000"/>
            </a:srgbClr>
          </a:solidFill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24B5D7DB-E6E3-4539-81D7-D992F8E5ABC0}"/>
                </a:ext>
              </a:extLst>
            </p:cNvPr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F1BA5733-0302-4488-8342-7EAD42011159}"/>
                </a:ext>
              </a:extLst>
            </p:cNvPr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3FA7E28D-78B1-4E99-9A93-7957E1959C5D}"/>
                </a:ext>
              </a:extLst>
            </p:cNvPr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670EDE6-BC9D-4DA4-9A44-AFD689391B7B}"/>
              </a:ext>
            </a:extLst>
          </p:cNvPr>
          <p:cNvSpPr/>
          <p:nvPr/>
        </p:nvSpPr>
        <p:spPr>
          <a:xfrm rot="20531580">
            <a:off x="5284923" y="5481301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B61CFC0-C1D4-4459-9400-BCEF7D96BCDD}"/>
              </a:ext>
            </a:extLst>
          </p:cNvPr>
          <p:cNvSpPr/>
          <p:nvPr/>
        </p:nvSpPr>
        <p:spPr>
          <a:xfrm rot="1183482">
            <a:off x="2526551" y="-1459946"/>
            <a:ext cx="10627179" cy="337502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D49E10D-C256-497D-A1BD-FFA2F68CE76B}"/>
              </a:ext>
            </a:extLst>
          </p:cNvPr>
          <p:cNvSpPr/>
          <p:nvPr/>
        </p:nvSpPr>
        <p:spPr>
          <a:xfrm rot="1183482">
            <a:off x="5146028" y="-1160279"/>
            <a:ext cx="7811160" cy="2527119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AAD7DB7-F5C7-4818-A355-CD42C3C5CF81}"/>
              </a:ext>
            </a:extLst>
          </p:cNvPr>
          <p:cNvSpPr/>
          <p:nvPr/>
        </p:nvSpPr>
        <p:spPr>
          <a:xfrm rot="20531580">
            <a:off x="-1306665" y="-2028079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BF380D7-8129-4847-BC8B-9722E2605EC9}"/>
              </a:ext>
            </a:extLst>
          </p:cNvPr>
          <p:cNvSpPr/>
          <p:nvPr/>
        </p:nvSpPr>
        <p:spPr>
          <a:xfrm>
            <a:off x="0" y="1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47E1BD94-DAD9-4608-BC4E-F8C2B7993621}"/>
              </a:ext>
            </a:extLst>
          </p:cNvPr>
          <p:cNvCxnSpPr>
            <a:cxnSpLocks/>
          </p:cNvCxnSpPr>
          <p:nvPr/>
        </p:nvCxnSpPr>
        <p:spPr>
          <a:xfrm>
            <a:off x="0" y="263526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A6E8EEF3-61F7-4677-9A0B-088880EB12AB}"/>
              </a:ext>
            </a:extLst>
          </p:cNvPr>
          <p:cNvCxnSpPr>
            <a:cxnSpLocks/>
          </p:cNvCxnSpPr>
          <p:nvPr/>
        </p:nvCxnSpPr>
        <p:spPr>
          <a:xfrm>
            <a:off x="0" y="32200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BE009443-5242-4A1E-9D5D-AA5460C8A008}"/>
              </a:ext>
            </a:extLst>
          </p:cNvPr>
          <p:cNvCxnSpPr>
            <a:cxnSpLocks/>
          </p:cNvCxnSpPr>
          <p:nvPr/>
        </p:nvCxnSpPr>
        <p:spPr>
          <a:xfrm>
            <a:off x="0" y="38253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68D3CE3-88AE-44DD-BD5F-D5858E42EBD2}"/>
              </a:ext>
            </a:extLst>
          </p:cNvPr>
          <p:cNvSpPr/>
          <p:nvPr/>
        </p:nvSpPr>
        <p:spPr>
          <a:xfrm>
            <a:off x="0" y="6228272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irce Bold" panose="020B0602020203020203" pitchFamily="34" charset="-52"/>
              </a:rPr>
              <a:t>8 (347) 224-99-99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C72E2E39-5CE5-4E3E-B9BE-DEC89F01F6A3}"/>
              </a:ext>
            </a:extLst>
          </p:cNvPr>
          <p:cNvCxnSpPr>
            <a:cxnSpLocks/>
          </p:cNvCxnSpPr>
          <p:nvPr/>
        </p:nvCxnSpPr>
        <p:spPr>
          <a:xfrm>
            <a:off x="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555847E1-1CAD-44C8-972A-2D08AC65E889}"/>
              </a:ext>
            </a:extLst>
          </p:cNvPr>
          <p:cNvCxnSpPr>
            <a:cxnSpLocks/>
          </p:cNvCxnSpPr>
          <p:nvPr/>
        </p:nvCxnSpPr>
        <p:spPr>
          <a:xfrm>
            <a:off x="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FCE3ECB6-D38A-4FCD-8E76-2FA0EFD22A7C}"/>
              </a:ext>
            </a:extLst>
          </p:cNvPr>
          <p:cNvCxnSpPr>
            <a:cxnSpLocks/>
          </p:cNvCxnSpPr>
          <p:nvPr/>
        </p:nvCxnSpPr>
        <p:spPr>
          <a:xfrm>
            <a:off x="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67697FE6-05BC-4126-92FB-F80027ABD2E5}"/>
              </a:ext>
            </a:extLst>
          </p:cNvPr>
          <p:cNvCxnSpPr>
            <a:cxnSpLocks/>
          </p:cNvCxnSpPr>
          <p:nvPr/>
        </p:nvCxnSpPr>
        <p:spPr>
          <a:xfrm>
            <a:off x="823200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28444A2A-D43F-4D6D-BE99-FC70EB9F2CB5}"/>
              </a:ext>
            </a:extLst>
          </p:cNvPr>
          <p:cNvCxnSpPr>
            <a:cxnSpLocks/>
          </p:cNvCxnSpPr>
          <p:nvPr/>
        </p:nvCxnSpPr>
        <p:spPr>
          <a:xfrm>
            <a:off x="823200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BFAAB99B-E2D5-4000-A415-FAAB4A73B355}"/>
              </a:ext>
            </a:extLst>
          </p:cNvPr>
          <p:cNvCxnSpPr>
            <a:cxnSpLocks/>
          </p:cNvCxnSpPr>
          <p:nvPr/>
        </p:nvCxnSpPr>
        <p:spPr>
          <a:xfrm>
            <a:off x="823200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8A8181-2ECB-4142-98C9-0859573BD50A}"/>
              </a:ext>
            </a:extLst>
          </p:cNvPr>
          <p:cNvSpPr txBox="1"/>
          <p:nvPr/>
        </p:nvSpPr>
        <p:spPr>
          <a:xfrm>
            <a:off x="1474589" y="1284194"/>
            <a:ext cx="9824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ED5338"/>
                </a:solidFill>
                <a:latin typeface="Circe Bold" panose="020B0602020203020203" pitchFamily="34" charset="-52"/>
              </a:rPr>
              <a:t>ЦЕНТР НАРОДНО-ХУДОЖЕСТВЕННЫХ ПРОМЫСЛОВ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7D3B04BB-833E-48EF-8172-53DB41EE5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73" y="6290584"/>
            <a:ext cx="406810" cy="40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27039B1-8B77-45B7-9335-5AA32F6A2EB9}"/>
              </a:ext>
            </a:extLst>
          </p:cNvPr>
          <p:cNvSpPr txBox="1"/>
          <p:nvPr/>
        </p:nvSpPr>
        <p:spPr>
          <a:xfrm>
            <a:off x="380911" y="2240572"/>
            <a:ext cx="1164696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BF956F"/>
              </a:buClr>
              <a:buSzPct val="110000"/>
            </a:pPr>
            <a:r>
              <a:rPr lang="ru-RU" dirty="0">
                <a:solidFill>
                  <a:srgbClr val="562212"/>
                </a:solidFill>
                <a:latin typeface="Circe Bold" panose="020B0602020203020203" pitchFamily="34" charset="-52"/>
              </a:rPr>
              <a:t>Консультирование: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2212"/>
                </a:solidFill>
                <a:latin typeface="Circe Light" panose="020B0402020203020203" pitchFamily="34" charset="-52"/>
              </a:rPr>
              <a:t>по мерам государственной поддержки субъектам МСП;</a:t>
            </a:r>
          </a:p>
          <a:p>
            <a:pPr>
              <a:buClr>
                <a:srgbClr val="BF956F"/>
              </a:buClr>
              <a:buSzPct val="110000"/>
            </a:pPr>
            <a:r>
              <a:rPr lang="ru-RU" dirty="0">
                <a:solidFill>
                  <a:srgbClr val="562212"/>
                </a:solidFill>
                <a:latin typeface="Circe Bold" panose="020B0602020203020203" pitchFamily="34" charset="-52"/>
              </a:rPr>
              <a:t>Продвижение: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2212"/>
                </a:solidFill>
                <a:latin typeface="Circe Light" panose="020B0402020203020203" pitchFamily="34" charset="-52"/>
              </a:rPr>
              <a:t>при продвижении товаров/услуг на новые рынки;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2212"/>
                </a:solidFill>
                <a:latin typeface="Circe Light" panose="020B0402020203020203" pitchFamily="34" charset="-52"/>
              </a:rPr>
              <a:t>организация МСП в крупных международных </a:t>
            </a:r>
            <a:r>
              <a:rPr lang="ru-RU" dirty="0" err="1">
                <a:solidFill>
                  <a:srgbClr val="562212"/>
                </a:solidFill>
                <a:latin typeface="Circe Light" panose="020B0402020203020203" pitchFamily="34" charset="-52"/>
              </a:rPr>
              <a:t>выставочно</a:t>
            </a:r>
            <a:r>
              <a:rPr lang="ru-RU" dirty="0">
                <a:solidFill>
                  <a:srgbClr val="562212"/>
                </a:solidFill>
                <a:latin typeface="Circe Light" panose="020B0402020203020203" pitchFamily="34" charset="-52"/>
              </a:rPr>
              <a:t>-ярмарочных и  </a:t>
            </a:r>
            <a:r>
              <a:rPr lang="ru-RU" dirty="0" err="1">
                <a:solidFill>
                  <a:srgbClr val="562212"/>
                </a:solidFill>
                <a:latin typeface="Circe Light" panose="020B0402020203020203" pitchFamily="34" charset="-52"/>
              </a:rPr>
              <a:t>конгрессных</a:t>
            </a:r>
            <a:r>
              <a:rPr lang="ru-RU" dirty="0">
                <a:solidFill>
                  <a:srgbClr val="562212"/>
                </a:solidFill>
                <a:latin typeface="Circe Light" panose="020B0402020203020203" pitchFamily="34" charset="-52"/>
              </a:rPr>
              <a:t> мероприятиях.</a:t>
            </a:r>
          </a:p>
          <a:p>
            <a:pPr>
              <a:buClr>
                <a:srgbClr val="BF956F"/>
              </a:buClr>
              <a:buSzPct val="110000"/>
            </a:pPr>
            <a:r>
              <a:rPr lang="ru-RU" dirty="0">
                <a:solidFill>
                  <a:srgbClr val="562212"/>
                </a:solidFill>
                <a:latin typeface="Circe Bold" panose="020B0602020203020203" pitchFamily="34" charset="-52"/>
              </a:rPr>
              <a:t>Профильные услуги: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2212"/>
                </a:solidFill>
                <a:latin typeface="Circe Light" panose="020B0402020203020203" pitchFamily="34" charset="-52"/>
              </a:rPr>
              <a:t>проведение маркетинговых исследований, направленных на анализ рынков;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2212"/>
                </a:solidFill>
                <a:latin typeface="Circe Light" panose="020B0402020203020203" pitchFamily="34" charset="-52"/>
              </a:rPr>
              <a:t>оказание консалтинговых услуг по специализации отдельных СМСП;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2212"/>
                </a:solidFill>
                <a:latin typeface="Circe Light" panose="020B0402020203020203" pitchFamily="34" charset="-52"/>
              </a:rPr>
              <a:t>содействие в размещении СМСП на электронных торговых площадках.</a:t>
            </a:r>
          </a:p>
          <a:p>
            <a:pPr>
              <a:buClr>
                <a:srgbClr val="BF956F"/>
              </a:buClr>
              <a:buSzPct val="110000"/>
            </a:pPr>
            <a:r>
              <a:rPr lang="ru-RU" dirty="0">
                <a:solidFill>
                  <a:srgbClr val="562212"/>
                </a:solidFill>
                <a:latin typeface="Circe Bold" panose="020B0602020203020203" pitchFamily="34" charset="-52"/>
              </a:rPr>
              <a:t>Обучение: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2212"/>
                </a:solidFill>
                <a:latin typeface="Circe Light" panose="020B0402020203020203" pitchFamily="34" charset="-52"/>
              </a:rPr>
              <a:t>семинары, мастер-классы, тренинги.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6DC1276C-C15E-48CF-A46F-8CDA04F5CC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3" b="89764" l="9854" r="90328">
                        <a14:foregroundMark x1="40876" y1="35433" x2="40876" y2="35433"/>
                        <a14:foregroundMark x1="46715" y1="36220" x2="46715" y2="36220"/>
                        <a14:foregroundMark x1="57847" y1="36220" x2="57847" y2="36220"/>
                        <a14:foregroundMark x1="61861" y1="20866" x2="61861" y2="20866"/>
                        <a14:foregroundMark x1="80657" y1="38583" x2="80657" y2="38583"/>
                        <a14:foregroundMark x1="90328" y1="14961" x2="90328" y2="14961"/>
                        <a14:foregroundMark x1="81022" y1="78346" x2="81022" y2="78346"/>
                        <a14:foregroundMark x1="58394" y1="62992" x2="58394" y2="62992"/>
                        <a14:foregroundMark x1="81022" y1="77559" x2="81022" y2="77559"/>
                        <a14:foregroundMark x1="79562" y1="78346" x2="80109" y2="79921"/>
                        <a14:foregroundMark x1="80474" y1="88583" x2="80474" y2="88583"/>
                        <a14:foregroundMark x1="57847" y1="32677" x2="57847" y2="40945"/>
                        <a14:foregroundMark x1="49270" y1="58661" x2="49270" y2="63780"/>
                        <a14:foregroundMark x1="45255" y1="60236" x2="45620" y2="64961"/>
                        <a14:foregroundMark x1="35219" y1="59843" x2="34854" y2="60236"/>
                        <a14:foregroundMark x1="27737" y1="57480" x2="27737" y2="62992"/>
                        <a14:foregroundMark x1="18066" y1="58661" x2="18248" y2="61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72" y="1193185"/>
            <a:ext cx="1462949" cy="67808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B83FEDA-47A8-48E8-A9B6-CFCD7094CBE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</a:blip>
          <a:stretch>
            <a:fillRect/>
          </a:stretch>
        </p:blipFill>
        <p:spPr>
          <a:xfrm rot="2549523">
            <a:off x="-1222071" y="954765"/>
            <a:ext cx="2491277" cy="869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6567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Арка 26">
            <a:extLst>
              <a:ext uri="{FF2B5EF4-FFF2-40B4-BE49-F238E27FC236}">
                <a16:creationId xmlns:a16="http://schemas.microsoft.com/office/drawing/2014/main" xmlns="" id="{A3038EBB-0A87-4C33-8E11-21751938EFB8}"/>
              </a:ext>
            </a:extLst>
          </p:cNvPr>
          <p:cNvSpPr/>
          <p:nvPr/>
        </p:nvSpPr>
        <p:spPr>
          <a:xfrm rot="1825405">
            <a:off x="9028599" y="-1284156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670EDE6-BC9D-4DA4-9A44-AFD689391B7B}"/>
              </a:ext>
            </a:extLst>
          </p:cNvPr>
          <p:cNvSpPr/>
          <p:nvPr/>
        </p:nvSpPr>
        <p:spPr>
          <a:xfrm rot="20531580">
            <a:off x="5284923" y="5481301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B61CFC0-C1D4-4459-9400-BCEF7D96BCDD}"/>
              </a:ext>
            </a:extLst>
          </p:cNvPr>
          <p:cNvSpPr/>
          <p:nvPr/>
        </p:nvSpPr>
        <p:spPr>
          <a:xfrm rot="1183482">
            <a:off x="2526551" y="-1459946"/>
            <a:ext cx="10627179" cy="337502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D49E10D-C256-497D-A1BD-FFA2F68CE76B}"/>
              </a:ext>
            </a:extLst>
          </p:cNvPr>
          <p:cNvSpPr/>
          <p:nvPr/>
        </p:nvSpPr>
        <p:spPr>
          <a:xfrm rot="1183482">
            <a:off x="5146028" y="-1160279"/>
            <a:ext cx="7811160" cy="2527119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AAD7DB7-F5C7-4818-A355-CD42C3C5CF81}"/>
              </a:ext>
            </a:extLst>
          </p:cNvPr>
          <p:cNvSpPr/>
          <p:nvPr/>
        </p:nvSpPr>
        <p:spPr>
          <a:xfrm rot="20531580">
            <a:off x="-1306665" y="-2028079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BF380D7-8129-4847-BC8B-9722E2605EC9}"/>
              </a:ext>
            </a:extLst>
          </p:cNvPr>
          <p:cNvSpPr/>
          <p:nvPr/>
        </p:nvSpPr>
        <p:spPr>
          <a:xfrm>
            <a:off x="0" y="1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47E1BD94-DAD9-4608-BC4E-F8C2B7993621}"/>
              </a:ext>
            </a:extLst>
          </p:cNvPr>
          <p:cNvCxnSpPr>
            <a:cxnSpLocks/>
          </p:cNvCxnSpPr>
          <p:nvPr/>
        </p:nvCxnSpPr>
        <p:spPr>
          <a:xfrm>
            <a:off x="0" y="263526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A6E8EEF3-61F7-4677-9A0B-088880EB12AB}"/>
              </a:ext>
            </a:extLst>
          </p:cNvPr>
          <p:cNvCxnSpPr>
            <a:cxnSpLocks/>
          </p:cNvCxnSpPr>
          <p:nvPr/>
        </p:nvCxnSpPr>
        <p:spPr>
          <a:xfrm>
            <a:off x="0" y="32200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BE009443-5242-4A1E-9D5D-AA5460C8A008}"/>
              </a:ext>
            </a:extLst>
          </p:cNvPr>
          <p:cNvCxnSpPr>
            <a:cxnSpLocks/>
          </p:cNvCxnSpPr>
          <p:nvPr/>
        </p:nvCxnSpPr>
        <p:spPr>
          <a:xfrm>
            <a:off x="0" y="38253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68D3CE3-88AE-44DD-BD5F-D5858E42EBD2}"/>
              </a:ext>
            </a:extLst>
          </p:cNvPr>
          <p:cNvSpPr/>
          <p:nvPr/>
        </p:nvSpPr>
        <p:spPr>
          <a:xfrm>
            <a:off x="0" y="6228272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irce Bold" panose="020B0602020203020203" pitchFamily="34" charset="-52"/>
              </a:rPr>
              <a:t>8 (347) 224-99-99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C72E2E39-5CE5-4E3E-B9BE-DEC89F01F6A3}"/>
              </a:ext>
            </a:extLst>
          </p:cNvPr>
          <p:cNvCxnSpPr>
            <a:cxnSpLocks/>
          </p:cNvCxnSpPr>
          <p:nvPr/>
        </p:nvCxnSpPr>
        <p:spPr>
          <a:xfrm>
            <a:off x="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555847E1-1CAD-44C8-972A-2D08AC65E889}"/>
              </a:ext>
            </a:extLst>
          </p:cNvPr>
          <p:cNvCxnSpPr>
            <a:cxnSpLocks/>
          </p:cNvCxnSpPr>
          <p:nvPr/>
        </p:nvCxnSpPr>
        <p:spPr>
          <a:xfrm>
            <a:off x="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FCE3ECB6-D38A-4FCD-8E76-2FA0EFD22A7C}"/>
              </a:ext>
            </a:extLst>
          </p:cNvPr>
          <p:cNvCxnSpPr>
            <a:cxnSpLocks/>
          </p:cNvCxnSpPr>
          <p:nvPr/>
        </p:nvCxnSpPr>
        <p:spPr>
          <a:xfrm>
            <a:off x="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67697FE6-05BC-4126-92FB-F80027ABD2E5}"/>
              </a:ext>
            </a:extLst>
          </p:cNvPr>
          <p:cNvCxnSpPr>
            <a:cxnSpLocks/>
          </p:cNvCxnSpPr>
          <p:nvPr/>
        </p:nvCxnSpPr>
        <p:spPr>
          <a:xfrm>
            <a:off x="823200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28444A2A-D43F-4D6D-BE99-FC70EB9F2CB5}"/>
              </a:ext>
            </a:extLst>
          </p:cNvPr>
          <p:cNvCxnSpPr>
            <a:cxnSpLocks/>
          </p:cNvCxnSpPr>
          <p:nvPr/>
        </p:nvCxnSpPr>
        <p:spPr>
          <a:xfrm>
            <a:off x="823200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BFAAB99B-E2D5-4000-A415-FAAB4A73B355}"/>
              </a:ext>
            </a:extLst>
          </p:cNvPr>
          <p:cNvCxnSpPr>
            <a:cxnSpLocks/>
          </p:cNvCxnSpPr>
          <p:nvPr/>
        </p:nvCxnSpPr>
        <p:spPr>
          <a:xfrm>
            <a:off x="823200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8A8181-2ECB-4142-98C9-0859573BD50A}"/>
              </a:ext>
            </a:extLst>
          </p:cNvPr>
          <p:cNvSpPr txBox="1"/>
          <p:nvPr/>
        </p:nvSpPr>
        <p:spPr>
          <a:xfrm>
            <a:off x="1474589" y="1284194"/>
            <a:ext cx="982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ED5338"/>
                </a:solidFill>
                <a:latin typeface="Circe Bold" panose="020B0602020203020203" pitchFamily="34" charset="-52"/>
              </a:rPr>
              <a:t>РЕГИОНАЛЬНАЯ ЛИЗИНГОВАЯ КОМПАНИЯ РЕСПУБЛИКИ БАШКОРТОСТАН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7D3B04BB-833E-48EF-8172-53DB41EE5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73" y="6290584"/>
            <a:ext cx="406810" cy="40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27039B1-8B77-45B7-9335-5AA32F6A2EB9}"/>
              </a:ext>
            </a:extLst>
          </p:cNvPr>
          <p:cNvSpPr txBox="1"/>
          <p:nvPr/>
        </p:nvSpPr>
        <p:spPr>
          <a:xfrm>
            <a:off x="380911" y="2240572"/>
            <a:ext cx="1164696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2212"/>
                </a:solidFill>
                <a:latin typeface="Circe Bold" panose="020B0602020203020203" pitchFamily="34" charset="-52"/>
              </a:rPr>
              <a:t>Сумма финансирования - от 1 млн. рублей до 200 млн. рублей 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endParaRPr lang="ru-RU" dirty="0">
              <a:solidFill>
                <a:srgbClr val="562212"/>
              </a:solidFill>
              <a:latin typeface="Circe Bold" panose="020B0602020203020203" pitchFamily="34" charset="-52"/>
            </a:endParaRP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2212"/>
                </a:solidFill>
                <a:latin typeface="Circe Bold" panose="020B0602020203020203" pitchFamily="34" charset="-52"/>
              </a:rPr>
              <a:t>Срок лизинга - до 7 лет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endParaRPr lang="ru-RU" dirty="0">
              <a:solidFill>
                <a:srgbClr val="562212"/>
              </a:solidFill>
              <a:latin typeface="Circe Bold" panose="020B0602020203020203" pitchFamily="34" charset="-52"/>
            </a:endParaRP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2212"/>
                </a:solidFill>
                <a:latin typeface="Circe Bold" panose="020B0602020203020203" pitchFamily="34" charset="-52"/>
              </a:rPr>
              <a:t>Процентная ставка - 6 % годовых (для российского оборудования), 8 % годовых (для иностранного оборудования)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endParaRPr lang="ru-RU" dirty="0">
              <a:solidFill>
                <a:srgbClr val="562212"/>
              </a:solidFill>
              <a:latin typeface="Circe Bold" panose="020B0602020203020203" pitchFamily="34" charset="-52"/>
            </a:endParaRP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2212"/>
                </a:solidFill>
                <a:latin typeface="Circe Bold" panose="020B0602020203020203" pitchFamily="34" charset="-52"/>
              </a:rPr>
              <a:t>Размер аванса - от 0%*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endParaRPr lang="ru-RU" dirty="0">
              <a:solidFill>
                <a:srgbClr val="562212"/>
              </a:solidFill>
              <a:latin typeface="Circe Bold" panose="020B0602020203020203" pitchFamily="34" charset="-52"/>
            </a:endParaRP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2212"/>
                </a:solidFill>
                <a:latin typeface="Circe Bold" panose="020B0602020203020203" pitchFamily="34" charset="-52"/>
              </a:rPr>
              <a:t>Высокотехнологичное и инновационное оборудование, промышленное оборудование, оборудование в сфере переработки и хранения с/х продукции, медицинское и спортивное оборудование</a:t>
            </a:r>
          </a:p>
          <a:p>
            <a:pPr>
              <a:buClr>
                <a:srgbClr val="BF956F"/>
              </a:buClr>
              <a:buSzPct val="110000"/>
            </a:pPr>
            <a:r>
              <a:rPr lang="ru-RU" dirty="0">
                <a:solidFill>
                  <a:srgbClr val="562212"/>
                </a:solidFill>
                <a:latin typeface="Circe Light" panose="020B0402020203020203" pitchFamily="34" charset="-52"/>
              </a:rPr>
              <a:t>* при предоставления поручительства гарантийной организации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43FD3B20-FD0F-415E-AA17-5F6EFE840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40"/>
          <a:stretch/>
        </p:blipFill>
        <p:spPr bwMode="auto">
          <a:xfrm>
            <a:off x="754230" y="1321498"/>
            <a:ext cx="744972" cy="73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09B5C79-F6C4-47D7-B2F1-FDA39ECD9B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636" r="25088"/>
          <a:stretch/>
        </p:blipFill>
        <p:spPr>
          <a:xfrm rot="3456590">
            <a:off x="11371706" y="2879371"/>
            <a:ext cx="1978887" cy="185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85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E46C2F6-67FC-4892-8385-0577193F1C9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 rot="2549523">
            <a:off x="10573850" y="4913878"/>
            <a:ext cx="2491277" cy="869787"/>
          </a:xfrm>
          <a:prstGeom prst="rect">
            <a:avLst/>
          </a:prstGeom>
          <a:noFill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79C91268-5C48-4599-A68C-A84B5256A8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 rot="11042812">
            <a:off x="-270171" y="5050179"/>
            <a:ext cx="1978887" cy="1858206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670EDE6-BC9D-4DA4-9A44-AFD689391B7B}"/>
              </a:ext>
            </a:extLst>
          </p:cNvPr>
          <p:cNvSpPr/>
          <p:nvPr/>
        </p:nvSpPr>
        <p:spPr>
          <a:xfrm rot="20531580">
            <a:off x="5284923" y="5481301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B61CFC0-C1D4-4459-9400-BCEF7D96BCDD}"/>
              </a:ext>
            </a:extLst>
          </p:cNvPr>
          <p:cNvSpPr/>
          <p:nvPr/>
        </p:nvSpPr>
        <p:spPr>
          <a:xfrm rot="1183482">
            <a:off x="2526551" y="-1459946"/>
            <a:ext cx="10627179" cy="337502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D49E10D-C256-497D-A1BD-FFA2F68CE76B}"/>
              </a:ext>
            </a:extLst>
          </p:cNvPr>
          <p:cNvSpPr/>
          <p:nvPr/>
        </p:nvSpPr>
        <p:spPr>
          <a:xfrm rot="1183482">
            <a:off x="5146028" y="-1160279"/>
            <a:ext cx="7811160" cy="2527119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AAD7DB7-F5C7-4818-A355-CD42C3C5CF81}"/>
              </a:ext>
            </a:extLst>
          </p:cNvPr>
          <p:cNvSpPr/>
          <p:nvPr/>
        </p:nvSpPr>
        <p:spPr>
          <a:xfrm rot="20531580">
            <a:off x="-1306665" y="-2028079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BF380D7-8129-4847-BC8B-9722E2605EC9}"/>
              </a:ext>
            </a:extLst>
          </p:cNvPr>
          <p:cNvSpPr/>
          <p:nvPr/>
        </p:nvSpPr>
        <p:spPr>
          <a:xfrm>
            <a:off x="0" y="1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47E1BD94-DAD9-4608-BC4E-F8C2B7993621}"/>
              </a:ext>
            </a:extLst>
          </p:cNvPr>
          <p:cNvCxnSpPr>
            <a:cxnSpLocks/>
          </p:cNvCxnSpPr>
          <p:nvPr/>
        </p:nvCxnSpPr>
        <p:spPr>
          <a:xfrm>
            <a:off x="0" y="263526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A6E8EEF3-61F7-4677-9A0B-088880EB12AB}"/>
              </a:ext>
            </a:extLst>
          </p:cNvPr>
          <p:cNvCxnSpPr>
            <a:cxnSpLocks/>
          </p:cNvCxnSpPr>
          <p:nvPr/>
        </p:nvCxnSpPr>
        <p:spPr>
          <a:xfrm>
            <a:off x="0" y="32200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BE009443-5242-4A1E-9D5D-AA5460C8A008}"/>
              </a:ext>
            </a:extLst>
          </p:cNvPr>
          <p:cNvCxnSpPr>
            <a:cxnSpLocks/>
          </p:cNvCxnSpPr>
          <p:nvPr/>
        </p:nvCxnSpPr>
        <p:spPr>
          <a:xfrm>
            <a:off x="0" y="38253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68D3CE3-88AE-44DD-BD5F-D5858E42EBD2}"/>
              </a:ext>
            </a:extLst>
          </p:cNvPr>
          <p:cNvSpPr/>
          <p:nvPr/>
        </p:nvSpPr>
        <p:spPr>
          <a:xfrm>
            <a:off x="0" y="6228272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irce Bold" panose="020B0602020203020203" pitchFamily="34" charset="-52"/>
              </a:rPr>
              <a:t>8 (347) 224-99-99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C72E2E39-5CE5-4E3E-B9BE-DEC89F01F6A3}"/>
              </a:ext>
            </a:extLst>
          </p:cNvPr>
          <p:cNvCxnSpPr>
            <a:cxnSpLocks/>
          </p:cNvCxnSpPr>
          <p:nvPr/>
        </p:nvCxnSpPr>
        <p:spPr>
          <a:xfrm>
            <a:off x="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555847E1-1CAD-44C8-972A-2D08AC65E889}"/>
              </a:ext>
            </a:extLst>
          </p:cNvPr>
          <p:cNvCxnSpPr>
            <a:cxnSpLocks/>
          </p:cNvCxnSpPr>
          <p:nvPr/>
        </p:nvCxnSpPr>
        <p:spPr>
          <a:xfrm>
            <a:off x="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FCE3ECB6-D38A-4FCD-8E76-2FA0EFD22A7C}"/>
              </a:ext>
            </a:extLst>
          </p:cNvPr>
          <p:cNvCxnSpPr>
            <a:cxnSpLocks/>
          </p:cNvCxnSpPr>
          <p:nvPr/>
        </p:nvCxnSpPr>
        <p:spPr>
          <a:xfrm>
            <a:off x="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67697FE6-05BC-4126-92FB-F80027ABD2E5}"/>
              </a:ext>
            </a:extLst>
          </p:cNvPr>
          <p:cNvCxnSpPr>
            <a:cxnSpLocks/>
          </p:cNvCxnSpPr>
          <p:nvPr/>
        </p:nvCxnSpPr>
        <p:spPr>
          <a:xfrm>
            <a:off x="823200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28444A2A-D43F-4D6D-BE99-FC70EB9F2CB5}"/>
              </a:ext>
            </a:extLst>
          </p:cNvPr>
          <p:cNvCxnSpPr>
            <a:cxnSpLocks/>
          </p:cNvCxnSpPr>
          <p:nvPr/>
        </p:nvCxnSpPr>
        <p:spPr>
          <a:xfrm>
            <a:off x="823200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BFAAB99B-E2D5-4000-A415-FAAB4A73B355}"/>
              </a:ext>
            </a:extLst>
          </p:cNvPr>
          <p:cNvCxnSpPr>
            <a:cxnSpLocks/>
          </p:cNvCxnSpPr>
          <p:nvPr/>
        </p:nvCxnSpPr>
        <p:spPr>
          <a:xfrm>
            <a:off x="823200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8A8181-2ECB-4142-98C9-0859573BD50A}"/>
              </a:ext>
            </a:extLst>
          </p:cNvPr>
          <p:cNvSpPr txBox="1"/>
          <p:nvPr/>
        </p:nvSpPr>
        <p:spPr>
          <a:xfrm>
            <a:off x="1474589" y="1284194"/>
            <a:ext cx="9824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ED5338"/>
                </a:solidFill>
                <a:latin typeface="Circe Bold" panose="020B0602020203020203" pitchFamily="34" charset="-52"/>
              </a:rPr>
              <a:t>АНО «БАШКИРСКАЯ МИКРОКРЕДИТНАЯ КОМПАНИЯ»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7D3B04BB-833E-48EF-8172-53DB41EE5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73" y="6290584"/>
            <a:ext cx="406810" cy="40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27039B1-8B77-45B7-9335-5AA32F6A2EB9}"/>
              </a:ext>
            </a:extLst>
          </p:cNvPr>
          <p:cNvSpPr txBox="1"/>
          <p:nvPr/>
        </p:nvSpPr>
        <p:spPr>
          <a:xfrm>
            <a:off x="272517" y="1988259"/>
            <a:ext cx="110262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 Bold" panose="020B0602020203020203" pitchFamily="34" charset="-52"/>
              </a:rPr>
              <a:t>Максимальный размер микрозайма - 3 млн. рублей Срок предоставления - до 2 лет;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 Bold" panose="020B0602020203020203" pitchFamily="34" charset="-52"/>
              </a:rPr>
              <a:t>Процентная ставка от 1/2 ключевой ставки Банка России Финансирование инвест-проектов до 8 млн. рублей;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 Bold" panose="020B0602020203020203" pitchFamily="34" charset="-52"/>
              </a:rPr>
              <a:t>Прием заявок в электронном виде;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 Bold" panose="020B0602020203020203" pitchFamily="34" charset="-52"/>
              </a:rPr>
              <a:t>Бесплатное предоставление информации о состоянии кредитной истории СМСП;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 Bold" panose="020B0602020203020203" pitchFamily="34" charset="-52"/>
              </a:rPr>
              <a:t>Возможность оформления кредита через офисы Центра «Мой бизнес». 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837E13B-F75B-4266-92FA-5C6C22F794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3" b="89764" l="9854" r="90328">
                        <a14:foregroundMark x1="40876" y1="35433" x2="40876" y2="35433"/>
                        <a14:foregroundMark x1="46715" y1="36220" x2="46715" y2="36220"/>
                        <a14:foregroundMark x1="57847" y1="36220" x2="57847" y2="36220"/>
                        <a14:foregroundMark x1="61861" y1="20866" x2="61861" y2="20866"/>
                        <a14:foregroundMark x1="80657" y1="38583" x2="80657" y2="38583"/>
                        <a14:foregroundMark x1="90328" y1="14961" x2="90328" y2="14961"/>
                        <a14:foregroundMark x1="81022" y1="78346" x2="81022" y2="78346"/>
                        <a14:foregroundMark x1="58394" y1="62992" x2="58394" y2="62992"/>
                        <a14:foregroundMark x1="81022" y1="77559" x2="81022" y2="77559"/>
                        <a14:foregroundMark x1="79562" y1="78346" x2="80109" y2="79921"/>
                        <a14:foregroundMark x1="80474" y1="88583" x2="80474" y2="88583"/>
                        <a14:foregroundMark x1="57847" y1="32677" x2="57847" y2="40945"/>
                        <a14:foregroundMark x1="49270" y1="58661" x2="49270" y2="63780"/>
                        <a14:foregroundMark x1="45255" y1="60236" x2="45620" y2="64961"/>
                        <a14:foregroundMark x1="35219" y1="59843" x2="34854" y2="60236"/>
                        <a14:foregroundMark x1="27737" y1="57480" x2="27737" y2="62992"/>
                        <a14:foregroundMark x1="18066" y1="58661" x2="18248" y2="61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38" y="1175985"/>
            <a:ext cx="1462949" cy="67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34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939</Words>
  <Application>Microsoft Office PowerPoint</Application>
  <PresentationFormat>Произвольный</PresentationFormat>
  <Paragraphs>142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Ягафаров Урал</dc:creator>
  <cp:lastModifiedBy>Киселева Вероника Юрьевна</cp:lastModifiedBy>
  <cp:revision>29</cp:revision>
  <dcterms:created xsi:type="dcterms:W3CDTF">2021-04-23T05:41:26Z</dcterms:created>
  <dcterms:modified xsi:type="dcterms:W3CDTF">2021-04-27T10:28:27Z</dcterms:modified>
</cp:coreProperties>
</file>